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82"/>
  </p:notesMasterIdLst>
  <p:handoutMasterIdLst>
    <p:handoutMasterId r:id="rId83"/>
  </p:handoutMasterIdLst>
  <p:sldIdLst>
    <p:sldId id="336" r:id="rId3"/>
    <p:sldId id="392" r:id="rId4"/>
    <p:sldId id="396" r:id="rId5"/>
    <p:sldId id="398" r:id="rId6"/>
    <p:sldId id="393" r:id="rId7"/>
    <p:sldId id="394" r:id="rId8"/>
    <p:sldId id="346" r:id="rId9"/>
    <p:sldId id="347" r:id="rId10"/>
    <p:sldId id="399" r:id="rId11"/>
    <p:sldId id="349" r:id="rId12"/>
    <p:sldId id="385" r:id="rId13"/>
    <p:sldId id="417" r:id="rId14"/>
    <p:sldId id="388" r:id="rId15"/>
    <p:sldId id="389" r:id="rId16"/>
    <p:sldId id="350" r:id="rId17"/>
    <p:sldId id="400" r:id="rId18"/>
    <p:sldId id="401" r:id="rId19"/>
    <p:sldId id="386" r:id="rId20"/>
    <p:sldId id="387" r:id="rId21"/>
    <p:sldId id="402" r:id="rId22"/>
    <p:sldId id="391" r:id="rId23"/>
    <p:sldId id="351" r:id="rId24"/>
    <p:sldId id="390" r:id="rId25"/>
    <p:sldId id="403" r:id="rId26"/>
    <p:sldId id="352" r:id="rId27"/>
    <p:sldId id="353" r:id="rId28"/>
    <p:sldId id="337" r:id="rId29"/>
    <p:sldId id="321" r:id="rId30"/>
    <p:sldId id="362" r:id="rId31"/>
    <p:sldId id="354" r:id="rId32"/>
    <p:sldId id="355" r:id="rId33"/>
    <p:sldId id="404" r:id="rId34"/>
    <p:sldId id="323" r:id="rId35"/>
    <p:sldId id="356" r:id="rId36"/>
    <p:sldId id="405" r:id="rId37"/>
    <p:sldId id="406" r:id="rId38"/>
    <p:sldId id="418" r:id="rId39"/>
    <p:sldId id="357" r:id="rId40"/>
    <p:sldId id="358" r:id="rId41"/>
    <p:sldId id="359" r:id="rId42"/>
    <p:sldId id="360" r:id="rId43"/>
    <p:sldId id="338" r:id="rId44"/>
    <p:sldId id="407" r:id="rId45"/>
    <p:sldId id="361" r:id="rId46"/>
    <p:sldId id="339" r:id="rId47"/>
    <p:sldId id="363" r:id="rId48"/>
    <p:sldId id="364" r:id="rId49"/>
    <p:sldId id="409" r:id="rId50"/>
    <p:sldId id="365" r:id="rId51"/>
    <p:sldId id="366" r:id="rId52"/>
    <p:sldId id="367" r:id="rId53"/>
    <p:sldId id="410" r:id="rId54"/>
    <p:sldId id="340" r:id="rId55"/>
    <p:sldId id="341" r:id="rId56"/>
    <p:sldId id="368" r:id="rId57"/>
    <p:sldId id="369" r:id="rId58"/>
    <p:sldId id="411" r:id="rId59"/>
    <p:sldId id="412" r:id="rId60"/>
    <p:sldId id="377" r:id="rId61"/>
    <p:sldId id="376" r:id="rId62"/>
    <p:sldId id="370" r:id="rId63"/>
    <p:sldId id="371" r:id="rId64"/>
    <p:sldId id="378" r:id="rId65"/>
    <p:sldId id="380" r:id="rId66"/>
    <p:sldId id="379" r:id="rId67"/>
    <p:sldId id="382" r:id="rId68"/>
    <p:sldId id="381" r:id="rId69"/>
    <p:sldId id="415" r:id="rId70"/>
    <p:sldId id="413" r:id="rId71"/>
    <p:sldId id="383" r:id="rId72"/>
    <p:sldId id="373" r:id="rId73"/>
    <p:sldId id="384" r:id="rId74"/>
    <p:sldId id="414" r:id="rId75"/>
    <p:sldId id="374" r:id="rId76"/>
    <p:sldId id="375" r:id="rId77"/>
    <p:sldId id="416" r:id="rId78"/>
    <p:sldId id="335" r:id="rId79"/>
    <p:sldId id="332" r:id="rId80"/>
    <p:sldId id="420" r:id="rId8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i Zh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/>
    <p:restoredTop sz="88095"/>
  </p:normalViewPr>
  <p:slideViewPr>
    <p:cSldViewPr>
      <p:cViewPr>
        <p:scale>
          <a:sx n="130" d="100"/>
          <a:sy n="130" d="100"/>
        </p:scale>
        <p:origin x="720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1" d="100"/>
          <a:sy n="121" d="100"/>
        </p:scale>
        <p:origin x="28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commentAuthors" Target="commentAuthors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89069-FB9F-A341-94DD-D1EF57B90AF2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11D73-9824-E549-A78F-C579DC75F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2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6AA81-7CBA-4B42-96F4-0EF9C87CBBEC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DC160-237F-FD4A-8F81-7215B75F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2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4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they </a:t>
            </a:r>
            <a:r>
              <a:rPr lang="en-US" dirty="0" err="1" smtClean="0"/>
              <a:t>typ</a:t>
            </a:r>
            <a:r>
              <a:rPr lang="en-US" dirty="0" smtClean="0"/>
              <a:t>- </a:t>
            </a:r>
            <a:r>
              <a:rPr lang="en-US" dirty="0" err="1" smtClean="0"/>
              <a:t>ically</a:t>
            </a:r>
            <a:r>
              <a:rPr lang="en-US" dirty="0" smtClean="0"/>
              <a:t> perform poorly under extreme appearance changes, e.g., between day and night [71] or seasons [46], or in weakly textured scenes [59].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2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62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8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33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method performs worse than detect-then-describe approaches for stricter matching thresholds: The latter use detectors firing at low-level blob- like structures, which are inherently better localized than the higher-level features used by our approach.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7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8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6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visual </a:t>
            </a:r>
            <a:r>
              <a:rPr lang="en-US" dirty="0" err="1" smtClean="0"/>
              <a:t>odometry</a:t>
            </a:r>
            <a:r>
              <a:rPr lang="en-US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GPS</a:t>
            </a:r>
            <a:r>
              <a:rPr lang="en-US" baseline="0" dirty="0" smtClean="0"/>
              <a:t> not sufficient. Real-time localization.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Why semi-direct method?</a:t>
            </a:r>
          </a:p>
          <a:p>
            <a:endParaRPr lang="en-US" dirty="0" smtClean="0"/>
          </a:p>
          <a:p>
            <a:r>
              <a:rPr lang="en-US" dirty="0" smtClean="0"/>
              <a:t>- We don’t need sift features.</a:t>
            </a:r>
            <a:r>
              <a:rPr lang="en-US" baseline="0" dirty="0" smtClean="0"/>
              <a:t> </a:t>
            </a:r>
            <a:r>
              <a:rPr lang="en-US" dirty="0" smtClean="0"/>
              <a:t>We still need features</a:t>
            </a:r>
            <a:r>
              <a:rPr lang="en-US" baseline="0" dirty="0" smtClean="0"/>
              <a:t> and patches to recover the pose. Therefore, it is called semi-dense.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Input/ output</a:t>
            </a:r>
          </a:p>
          <a:p>
            <a:r>
              <a:rPr lang="en-US" dirty="0" smtClean="0"/>
              <a:t>monocular/ 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5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visual </a:t>
            </a:r>
            <a:r>
              <a:rPr lang="en-US" dirty="0" err="1" smtClean="0"/>
              <a:t>odometry</a:t>
            </a:r>
            <a:r>
              <a:rPr lang="en-US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GPS</a:t>
            </a:r>
            <a:r>
              <a:rPr lang="en-US" baseline="0" dirty="0" smtClean="0"/>
              <a:t> not sufficient. Real-time localization.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Why semi-direct method?</a:t>
            </a:r>
          </a:p>
          <a:p>
            <a:endParaRPr lang="en-US" dirty="0" smtClean="0"/>
          </a:p>
          <a:p>
            <a:r>
              <a:rPr lang="en-US" dirty="0" smtClean="0"/>
              <a:t>- We don’t need sift features.</a:t>
            </a:r>
            <a:r>
              <a:rPr lang="en-US" baseline="0" dirty="0" smtClean="0"/>
              <a:t> </a:t>
            </a:r>
            <a:r>
              <a:rPr lang="en-US" dirty="0" smtClean="0"/>
              <a:t>We still need features</a:t>
            </a:r>
            <a:r>
              <a:rPr lang="en-US" baseline="0" dirty="0" smtClean="0"/>
              <a:t> and patches to recover the pose. Therefore, it is called semi-dense.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Input/ output</a:t>
            </a:r>
          </a:p>
          <a:p>
            <a:r>
              <a:rPr lang="en-US" dirty="0" smtClean="0"/>
              <a:t>monocular/ 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3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 Motion Estimation Methods</a:t>
            </a:r>
          </a:p>
          <a:p>
            <a:pPr lvl="1"/>
            <a:r>
              <a:rPr lang="en-US" dirty="0" smtClean="0"/>
              <a:t>Feature-based method</a:t>
            </a:r>
          </a:p>
          <a:p>
            <a:pPr lvl="2"/>
            <a:r>
              <a:rPr lang="en-US" dirty="0" smtClean="0"/>
              <a:t>feature detectors and descriptors that allow matching between images even at large inter-frame movement</a:t>
            </a:r>
          </a:p>
          <a:p>
            <a:pPr lvl="2"/>
            <a:r>
              <a:rPr lang="en-US" dirty="0" smtClean="0"/>
              <a:t>the </a:t>
            </a:r>
            <a:r>
              <a:rPr lang="en-US" dirty="0" err="1" smtClean="0"/>
              <a:t>neccessity</a:t>
            </a:r>
            <a:r>
              <a:rPr lang="en-US" dirty="0" smtClean="0"/>
              <a:t> for robust estimation techniques to deal with wrong correspondences</a:t>
            </a:r>
          </a:p>
          <a:p>
            <a:pPr lvl="1"/>
            <a:r>
              <a:rPr lang="en-US" dirty="0" smtClean="0"/>
              <a:t>Direct method</a:t>
            </a:r>
          </a:p>
          <a:p>
            <a:pPr lvl="2"/>
            <a:r>
              <a:rPr lang="en-US" dirty="0" smtClean="0"/>
              <a:t>estimate </a:t>
            </a:r>
            <a:r>
              <a:rPr lang="en-US" dirty="0" err="1" smtClean="0"/>
              <a:t>struc</a:t>
            </a:r>
            <a:r>
              <a:rPr lang="en-US" dirty="0" smtClean="0"/>
              <a:t>- </a:t>
            </a:r>
            <a:r>
              <a:rPr lang="en-US" dirty="0" err="1" smtClean="0"/>
              <a:t>ture</a:t>
            </a:r>
            <a:r>
              <a:rPr lang="en-US" dirty="0" smtClean="0"/>
              <a:t> and motion directly from intensity values in the image</a:t>
            </a:r>
          </a:p>
          <a:p>
            <a:pPr lvl="2"/>
            <a:r>
              <a:rPr lang="en-US" dirty="0" smtClean="0"/>
              <a:t>outperform feature-based methods in terms of robustness in scenes with little texture [14] or in the case of camera- defocus and motion blur</a:t>
            </a:r>
          </a:p>
          <a:p>
            <a:pPr lvl="2"/>
            <a:r>
              <a:rPr lang="en-US" dirty="0" smtClean="0"/>
              <a:t>he computation of the photometric error is more intensive than the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they </a:t>
            </a:r>
            <a:r>
              <a:rPr lang="en-US" dirty="0" err="1" smtClean="0"/>
              <a:t>typ</a:t>
            </a:r>
            <a:r>
              <a:rPr lang="en-US" dirty="0" smtClean="0"/>
              <a:t>- </a:t>
            </a:r>
            <a:r>
              <a:rPr lang="en-US" dirty="0" err="1" smtClean="0"/>
              <a:t>ically</a:t>
            </a:r>
            <a:r>
              <a:rPr lang="en-US" dirty="0" smtClean="0"/>
              <a:t> perform poorly under extreme appearance changes, e.g., between day and night [71] or seasons [46], or in weakly textured scenes [59].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7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previous work:</a:t>
            </a:r>
            <a:r>
              <a:rPr lang="en-US" baseline="0" dirty="0" smtClean="0"/>
              <a:t> </a:t>
            </a:r>
            <a:r>
              <a:rPr lang="en-US" dirty="0" smtClean="0"/>
              <a:t>max-pools over all dimensions of regional features.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37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unsupervised,</a:t>
            </a:r>
            <a:r>
              <a:rPr lang="en-US" baseline="0" dirty="0" smtClean="0"/>
              <a:t> </a:t>
            </a:r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situations where regional features are not available, one may aggregate with only geometric context without the need of retraining the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04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they </a:t>
            </a:r>
            <a:r>
              <a:rPr lang="en-US" dirty="0" err="1" smtClean="0"/>
              <a:t>typ</a:t>
            </a:r>
            <a:r>
              <a:rPr lang="en-US" dirty="0" smtClean="0"/>
              <a:t>- </a:t>
            </a:r>
            <a:r>
              <a:rPr lang="en-US" dirty="0" err="1" smtClean="0"/>
              <a:t>ically</a:t>
            </a:r>
            <a:r>
              <a:rPr lang="en-US" dirty="0" smtClean="0"/>
              <a:t> perform poorly under extreme appearance changes, e.g., between day and night [71] or seasons [46], or in weakly textured scenes [59].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3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sparse-matching method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2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6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58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8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DC160-237F-FD4A-8F81-7215B75F56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4170256" y="4606534"/>
            <a:ext cx="803488" cy="197464"/>
            <a:chOff x="3275856" y="1242391"/>
            <a:chExt cx="1656184" cy="407020"/>
          </a:xfrm>
        </p:grpSpPr>
        <p:sp>
          <p:nvSpPr>
            <p:cNvPr id="3" name="Rounded Rectangle 2"/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pic>
          <p:nvPicPr>
            <p:cNvPr id="4" name="Picture 2" descr="E:\002-KIMS BUSINESS\007-01-ALLPPT.com\011-ALLPPT-LOGO\allppt-logo-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20744" y="3457300"/>
            <a:ext cx="9144000" cy="62661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-20744" y="4102949"/>
            <a:ext cx="9144000" cy="4606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9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987574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664247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4704" y="1124444"/>
            <a:ext cx="9144000" cy="626618"/>
          </a:xfrm>
          <a:prstGeom prst="rect">
            <a:avLst/>
          </a:prstGeom>
        </p:spPr>
        <p:txBody>
          <a:bodyPr anchor="ctr"/>
          <a:lstStyle>
            <a:lvl1pPr algn="ctr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14704" y="2281046"/>
            <a:ext cx="9144000" cy="4606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59833" y="4227936"/>
            <a:ext cx="3086100" cy="274637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175387" y="4659982"/>
            <a:ext cx="803488" cy="197464"/>
            <a:chOff x="3275856" y="1242391"/>
            <a:chExt cx="1656184" cy="407020"/>
          </a:xfrm>
        </p:grpSpPr>
        <p:sp>
          <p:nvSpPr>
            <p:cNvPr id="11" name="Rounded Rectangle 10"/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pic>
          <p:nvPicPr>
            <p:cNvPr id="12" name="Picture 2" descr="E:\002-KIMS BUSINESS\007-01-ALLPPT.com\011-ALLPPT-LOGO\allppt-logo-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ontent Placeholder 2"/>
          <p:cNvSpPr>
            <a:spLocks noGrp="1"/>
          </p:cNvSpPr>
          <p:nvPr>
            <p:ph idx="11"/>
          </p:nvPr>
        </p:nvSpPr>
        <p:spPr>
          <a:xfrm>
            <a:off x="0" y="3271678"/>
            <a:ext cx="9144000" cy="4606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347531" y="4594226"/>
            <a:ext cx="8229600" cy="353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38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5880" y="0"/>
            <a:ext cx="8496944" cy="884466"/>
          </a:xfrm>
          <a:prstGeom prst="rect">
            <a:avLst/>
          </a:prstGeom>
        </p:spPr>
        <p:txBody>
          <a:bodyPr anchor="ctr"/>
          <a:lstStyle>
            <a:lvl1pPr algn="l" latinLnBrk="0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59584"/>
            <a:ext cx="8229600" cy="3534643"/>
          </a:xfrm>
          <a:prstGeom prst="rect">
            <a:avLst/>
          </a:prstGeom>
        </p:spPr>
        <p:txBody>
          <a:bodyPr/>
          <a:lstStyle>
            <a:lvl1pPr latinLnBrk="0">
              <a:defRPr sz="2000">
                <a:latin typeface="Arial" charset="0"/>
                <a:ea typeface="Arial" charset="0"/>
                <a:cs typeface="Arial" charset="0"/>
              </a:defRPr>
            </a:lvl1pPr>
            <a:lvl2pPr latinLnBrk="0">
              <a:defRPr sz="1800">
                <a:latin typeface="Arial" charset="0"/>
                <a:ea typeface="Arial" charset="0"/>
                <a:cs typeface="Arial" charset="0"/>
              </a:defRPr>
            </a:lvl2pPr>
            <a:lvl3pPr latinLnBrk="0">
              <a:defRPr sz="1600">
                <a:latin typeface="Arial" charset="0"/>
                <a:ea typeface="Arial" charset="0"/>
                <a:cs typeface="Arial" charset="0"/>
              </a:defRPr>
            </a:lvl3pPr>
            <a:lvl4pPr latinLnBrk="0">
              <a:defRPr sz="1400">
                <a:latin typeface="Arial" charset="0"/>
                <a:ea typeface="Arial" charset="0"/>
                <a:cs typeface="Arial" charset="0"/>
              </a:defRPr>
            </a:lvl4pPr>
            <a:lvl5pPr latinLnBrk="0"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94213"/>
            <a:ext cx="91474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915566"/>
            <a:ext cx="914746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57200" y="4666235"/>
            <a:ext cx="8229600" cy="353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72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5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4" r:id="rId3"/>
    <p:sldLayoutId id="2147483673" r:id="rId4"/>
    <p:sldLayoutId id="214748366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7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_url?url=https://arxiv.org/abs/1905.03561&amp;hl=en&amp;sa=T&amp;oi=gsb&amp;ct=res&amp;cd=0&amp;d=11475797753266846022&amp;ei=dBPrXNvbHMWPyQT8mImIDQ&amp;scisig=AAGBfm0ShOVDjuKDeqBObEGylmZe-4WJ2Q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scholar.google.com/scholar_url?url=http://openaccess.thecvf.com/content_cvpr_2018/html/Sattler_Benchmarking_6DOF_Outdoor_CVPR_2018_paper.html&amp;hl=en&amp;sa=T&amp;oi=gsb&amp;ct=res&amp;cd=0&amp;d=7661523028080476442&amp;ei=Ad3tXLlMy4vJBN2fhsgG&amp;scisig=AAGBfm3tq5aG_jWaR_gxmV_5nCRMYNdGDw" TargetMode="External"/><Relationship Id="rId3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scholar.google.com/citations?user=oPFCNk4AAAAJ&amp;hl=en" TargetMode="External"/><Relationship Id="rId5" Type="http://schemas.openxmlformats.org/officeDocument/2006/relationships/hyperlink" Target="http://cseweb.ucsd.edu/~mkchandraker/classes/CSE252C/Spring2019/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scholar.google.com/scholar_url?url=https://link.springer.com/article/10.1023/B:VISI.0000029664.99615.94&amp;hl=en&amp;sa=T&amp;oi=gsb&amp;ct=res&amp;cd=0&amp;d=10619682942437794769&amp;ei=8XbsXNzzJs-1yQTrir_oDQ&amp;scisig=AAGBfm1TAVaYbPzMJQF1pQDrO6UU5zcoTA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_url?url=https://arxiv.org/abs/1904.04084&amp;hl=en&amp;sa=T&amp;oi=gsb&amp;ct=res&amp;cd=0&amp;d=2024070806793077537&amp;ei=HwTsXIf4NcWPyQT8mImIDQ&amp;scisig=AAGBfm0sZYK-fb-551hV2FV9q0-qPcrNfQ" TargetMode="Externa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_url?url=http://papers.nips.cc/paper/7861-lf-net-learning-local-features-from-images&amp;hl=en&amp;sa=T&amp;oi=gsb&amp;ct=res&amp;cd=0&amp;d=8243342192916977654&amp;ei=5M3tXMeoFcuLyQTdn4bIBg&amp;scisig=AAGBfm31IalTW73sm8bTfO-HtZhMUUmg7Q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scholar.google.com/scholar_url?url=http://openaccess.thecvf.com/content_cvpr_2018/CameraReady/1453.pdf&amp;hl=en&amp;sa=T&amp;oi=gsb-ggp&amp;ct=res&amp;cd=0&amp;d=12387887282018559067&amp;ei=fBfuXMGLCsWPyQT8mImIDQ&amp;scisig=AAGBfm0oAkIsx6GIG70f3wkawIvbxi_5dA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Feature Detectors and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CV&amp;ML reading group, 5/29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Presenter: You-Yi Jau, M.S. in </a:t>
            </a:r>
            <a:r>
              <a:rPr lang="en-US" dirty="0" smtClean="0"/>
              <a:t>UCSD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</a:t>
            </a:r>
            <a:r>
              <a:rPr lang="en-US" dirty="0"/>
              <a:t>a local feature pipeline from scratch, using collections of images without the need for human supervision</a:t>
            </a:r>
            <a:r>
              <a:rPr lang="en-US" dirty="0" smtClean="0"/>
              <a:t>.</a:t>
            </a:r>
          </a:p>
          <a:p>
            <a:r>
              <a:rPr lang="en-US" dirty="0"/>
              <a:t>we exploit depth and relative camera pose cues to create a virtual target that the network should achieve on one image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1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67039"/>
            <a:ext cx="5443731" cy="39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126682"/>
            <a:ext cx="4903605" cy="353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34547"/>
          <a:stretch/>
        </p:blipFill>
        <p:spPr>
          <a:xfrm>
            <a:off x="4082403" y="1601128"/>
            <a:ext cx="4925451" cy="272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67039"/>
            <a:ext cx="5443731" cy="3967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45454" r="36438"/>
          <a:stretch/>
        </p:blipFill>
        <p:spPr>
          <a:xfrm>
            <a:off x="5900931" y="1037706"/>
            <a:ext cx="3207573" cy="432048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9201" y="1856595"/>
            <a:ext cx="1721202" cy="297351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t="2310"/>
          <a:stretch/>
        </p:blipFill>
        <p:spPr>
          <a:xfrm>
            <a:off x="5623243" y="2944895"/>
            <a:ext cx="3750706" cy="6302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5623243" y="1469754"/>
            <a:ext cx="3413253" cy="1054650"/>
          </a:xfrm>
          <a:prstGeom prst="frame">
            <a:avLst>
              <a:gd name="adj1" fmla="val 78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5617122" y="2944895"/>
            <a:ext cx="3413253" cy="668560"/>
          </a:xfrm>
          <a:prstGeom prst="frame">
            <a:avLst>
              <a:gd name="adj1" fmla="val 78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Loss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 Loss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Detector consistency loss: known correspondences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645" y="1424016"/>
            <a:ext cx="6714149" cy="1053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34" y="3371371"/>
            <a:ext cx="8326760" cy="601013"/>
          </a:xfrm>
          <a:prstGeom prst="rect">
            <a:avLst/>
          </a:prstGeom>
        </p:spPr>
      </p:pic>
      <p:pic>
        <p:nvPicPr>
          <p:cNvPr id="1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21" y="2920863"/>
            <a:ext cx="2663861" cy="4602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92" y="3914025"/>
            <a:ext cx="8363856" cy="70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Descriptor loss</a:t>
            </a:r>
          </a:p>
          <a:p>
            <a:pPr lvl="1"/>
            <a:r>
              <a:rPr lang="en-US" dirty="0" smtClean="0"/>
              <a:t>triplet loss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92" y="1899675"/>
            <a:ext cx="7452320" cy="12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details and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Detector</a:t>
            </a:r>
          </a:p>
          <a:p>
            <a:pPr lvl="1"/>
            <a:r>
              <a:rPr lang="en-US" dirty="0" smtClean="0"/>
              <a:t>dense</a:t>
            </a:r>
            <a:r>
              <a:rPr lang="en-US" dirty="0"/>
              <a:t>, multi-scale, fully convolutional </a:t>
            </a:r>
            <a:r>
              <a:rPr lang="en-US" dirty="0" smtClean="0"/>
              <a:t>network</a:t>
            </a:r>
          </a:p>
          <a:p>
            <a:pPr lvl="1"/>
            <a:r>
              <a:rPr lang="en-US" dirty="0" smtClean="0"/>
              <a:t>predict </a:t>
            </a:r>
            <a:r>
              <a:rPr lang="en-US" dirty="0" err="1" smtClean="0"/>
              <a:t>keypoint</a:t>
            </a:r>
            <a:r>
              <a:rPr lang="en-US" dirty="0" smtClean="0"/>
              <a:t> </a:t>
            </a:r>
            <a:r>
              <a:rPr lang="en-US" dirty="0"/>
              <a:t>locations, scales, and </a:t>
            </a:r>
            <a:r>
              <a:rPr lang="en-US" dirty="0" smtClean="0"/>
              <a:t>orientations</a:t>
            </a:r>
          </a:p>
          <a:p>
            <a:r>
              <a:rPr lang="en-US" dirty="0" smtClean="0"/>
              <a:t>Descriptor</a:t>
            </a:r>
          </a:p>
          <a:p>
            <a:pPr lvl="1"/>
            <a:r>
              <a:rPr lang="en-US" dirty="0"/>
              <a:t>given patches cropped around the </a:t>
            </a:r>
            <a:r>
              <a:rPr lang="en-US" dirty="0" err="1"/>
              <a:t>keypoints</a:t>
            </a:r>
            <a:endParaRPr lang="en-US" dirty="0" smtClean="0"/>
          </a:p>
          <a:p>
            <a:pPr lvl="1"/>
            <a:r>
              <a:rPr lang="en-US" dirty="0" smtClean="0"/>
              <a:t>outputs </a:t>
            </a:r>
            <a:r>
              <a:rPr lang="en-US" dirty="0"/>
              <a:t>local </a:t>
            </a:r>
            <a:r>
              <a:rPr lang="en-US" dirty="0" smtClean="0"/>
              <a:t>descriptors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details and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Detector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first network </a:t>
            </a:r>
            <a:r>
              <a:rPr lang="en-US" dirty="0" smtClean="0"/>
              <a:t>is </a:t>
            </a:r>
            <a:r>
              <a:rPr lang="en-US" dirty="0"/>
              <a:t>a dense, multi-scale, fully convolutional network that returns </a:t>
            </a:r>
            <a:r>
              <a:rPr lang="en-US" dirty="0" err="1"/>
              <a:t>keypoint</a:t>
            </a:r>
            <a:r>
              <a:rPr lang="en-US" dirty="0"/>
              <a:t> locations, scales, and orientations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Descriptor</a:t>
            </a:r>
          </a:p>
          <a:p>
            <a:pPr lvl="1"/>
            <a:r>
              <a:rPr lang="en-US" dirty="0"/>
              <a:t>The second is a network that outputs local descriptors given patches cropped around the </a:t>
            </a:r>
            <a:r>
              <a:rPr lang="en-US" dirty="0" err="1"/>
              <a:t>keypoints</a:t>
            </a:r>
            <a:r>
              <a:rPr lang="en-US" dirty="0"/>
              <a:t> produced by the first network.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1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Feature map: model</a:t>
            </a:r>
          </a:p>
          <a:p>
            <a:pPr lvl="1"/>
            <a:r>
              <a:rPr lang="en-US" sz="1600" dirty="0" err="1" smtClean="0">
                <a:solidFill>
                  <a:srgbClr val="0070C0"/>
                </a:solidFill>
              </a:rPr>
              <a:t>ResNet</a:t>
            </a:r>
            <a:r>
              <a:rPr lang="en-US" sz="1600" dirty="0" smtClean="0">
                <a:solidFill>
                  <a:srgbClr val="0070C0"/>
                </a:solidFill>
              </a:rPr>
              <a:t> blocks</a:t>
            </a:r>
            <a:endParaRPr lang="en-US" sz="1600" dirty="0" smtClean="0"/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same </a:t>
            </a:r>
            <a:r>
              <a:rPr lang="en-US" sz="1600" dirty="0">
                <a:solidFill>
                  <a:srgbClr val="0070C0"/>
                </a:solidFill>
              </a:rPr>
              <a:t>output size</a:t>
            </a:r>
            <a:r>
              <a:rPr lang="en-US" sz="1600" dirty="0"/>
              <a:t> as the </a:t>
            </a:r>
            <a:r>
              <a:rPr lang="en-US" sz="1600" dirty="0" smtClean="0"/>
              <a:t>input</a:t>
            </a:r>
          </a:p>
          <a:p>
            <a:r>
              <a:rPr lang="en-US" sz="2000" dirty="0" smtClean="0"/>
              <a:t>Scale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5 layers</a:t>
            </a:r>
            <a:endParaRPr lang="en-US" sz="1600" dirty="0" smtClean="0"/>
          </a:p>
          <a:p>
            <a:pPr lvl="1"/>
            <a:r>
              <a:rPr lang="en-US" sz="1600" dirty="0" err="1" smtClean="0"/>
              <a:t>heatmap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softmax</a:t>
            </a:r>
            <a:r>
              <a:rPr lang="en-US" sz="1600" dirty="0" smtClean="0">
                <a:sym typeface="Wingdings"/>
              </a:rPr>
              <a:t> over patches  </a:t>
            </a:r>
            <a:r>
              <a:rPr lang="en-US" sz="1600" dirty="0" err="1" smtClean="0">
                <a:sym typeface="Wingdings"/>
              </a:rPr>
              <a:t>softmax</a:t>
            </a:r>
            <a:r>
              <a:rPr lang="en-US" sz="1600" dirty="0" smtClean="0">
                <a:sym typeface="Wingdings"/>
              </a:rPr>
              <a:t> over different scales  top K pixels as </a:t>
            </a:r>
            <a:r>
              <a:rPr lang="en-US" sz="1600" dirty="0" err="1" smtClean="0">
                <a:sym typeface="Wingdings"/>
              </a:rPr>
              <a:t>keypoints</a:t>
            </a:r>
            <a:r>
              <a:rPr lang="en-US" sz="1600" dirty="0" smtClean="0">
                <a:sym typeface="Wingdings"/>
              </a:rPr>
              <a:t>  </a:t>
            </a:r>
            <a:r>
              <a:rPr lang="en-US" sz="1600" dirty="0" err="1" smtClean="0">
                <a:sym typeface="Wingdings"/>
              </a:rPr>
              <a:t>softargmax</a:t>
            </a:r>
            <a:r>
              <a:rPr lang="en-US" sz="1600" dirty="0" smtClean="0">
                <a:sym typeface="Wingdings"/>
              </a:rPr>
              <a:t> (sub-pixel)</a:t>
            </a:r>
          </a:p>
          <a:p>
            <a:r>
              <a:rPr lang="en-US" sz="1800" dirty="0"/>
              <a:t>Orientation </a:t>
            </a:r>
            <a:r>
              <a:rPr lang="en-US" sz="1800" dirty="0" smtClean="0"/>
              <a:t>estimation</a:t>
            </a:r>
          </a:p>
          <a:p>
            <a:pPr lvl="1"/>
            <a:r>
              <a:rPr lang="en-US" sz="1600" dirty="0"/>
              <a:t> 5 </a:t>
            </a:r>
            <a:r>
              <a:rPr lang="en-US" sz="1600" dirty="0" smtClean="0"/>
              <a:t>x </a:t>
            </a:r>
            <a:r>
              <a:rPr lang="en-US" sz="1600" dirty="0"/>
              <a:t>5 convolution </a:t>
            </a:r>
            <a:r>
              <a:rPr lang="en-US" sz="1600" dirty="0" smtClean="0"/>
              <a:t>on </a:t>
            </a:r>
            <a:r>
              <a:rPr lang="en-US" sz="1600" dirty="0" err="1" smtClean="0"/>
              <a:t>heatmap</a:t>
            </a:r>
            <a:r>
              <a:rPr lang="en-US" sz="1600" dirty="0" smtClean="0"/>
              <a:t> </a:t>
            </a:r>
            <a:r>
              <a:rPr lang="en-US" sz="1600" dirty="0">
                <a:sym typeface="Wingdings"/>
              </a:rPr>
              <a:t> predict </a:t>
            </a:r>
            <a:r>
              <a:rPr lang="en-US" sz="1600" dirty="0" smtClean="0">
                <a:sym typeface="Wingdings"/>
              </a:rPr>
              <a:t>cos𝜃, sin𝜃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7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Feature map: model</a:t>
            </a:r>
          </a:p>
          <a:p>
            <a:pPr lvl="1"/>
            <a:r>
              <a:rPr lang="en-US" sz="1600" dirty="0" err="1" smtClean="0">
                <a:solidFill>
                  <a:srgbClr val="0070C0"/>
                </a:solidFill>
              </a:rPr>
              <a:t>ResNet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layout </a:t>
            </a:r>
            <a:r>
              <a:rPr lang="en-US" sz="1600" dirty="0"/>
              <a:t>with three </a:t>
            </a:r>
            <a:r>
              <a:rPr lang="en-US" sz="1600" dirty="0" smtClean="0"/>
              <a:t>blocks</a:t>
            </a:r>
          </a:p>
          <a:p>
            <a:pPr lvl="1"/>
            <a:r>
              <a:rPr lang="en-US" sz="1600" dirty="0"/>
              <a:t>Each block contains 5 </a:t>
            </a:r>
            <a:r>
              <a:rPr lang="en-US" sz="1600" dirty="0" smtClean="0"/>
              <a:t>x </a:t>
            </a:r>
            <a:r>
              <a:rPr lang="en-US" sz="1600" dirty="0"/>
              <a:t>5 convolutional filters followed by batch </a:t>
            </a:r>
            <a:r>
              <a:rPr lang="en-US" sz="1600" dirty="0" smtClean="0"/>
              <a:t>normalization, </a:t>
            </a:r>
            <a:r>
              <a:rPr lang="en-US" sz="1600" dirty="0"/>
              <a:t>leaky-</a:t>
            </a:r>
            <a:r>
              <a:rPr lang="en-US" sz="1600" dirty="0" err="1"/>
              <a:t>ReLU</a:t>
            </a:r>
            <a:r>
              <a:rPr lang="en-US" sz="1600" dirty="0"/>
              <a:t> activations, and another set of 5 x</a:t>
            </a:r>
            <a:r>
              <a:rPr lang="en-US" sz="1600" dirty="0" smtClean="0"/>
              <a:t> </a:t>
            </a:r>
            <a:r>
              <a:rPr lang="en-US" sz="1600" dirty="0"/>
              <a:t>5 convolutions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same </a:t>
            </a:r>
            <a:r>
              <a:rPr lang="en-US" sz="1600" dirty="0">
                <a:solidFill>
                  <a:srgbClr val="0070C0"/>
                </a:solidFill>
              </a:rPr>
              <a:t>output size</a:t>
            </a:r>
            <a:r>
              <a:rPr lang="en-US" sz="1600" dirty="0"/>
              <a:t> as the input, and have 16 output </a:t>
            </a:r>
            <a:r>
              <a:rPr lang="en-US" sz="1600" dirty="0" smtClean="0"/>
              <a:t>channels</a:t>
            </a:r>
          </a:p>
          <a:p>
            <a:r>
              <a:rPr lang="en-US" sz="1800" dirty="0" smtClean="0"/>
              <a:t>Scale</a:t>
            </a:r>
          </a:p>
          <a:p>
            <a:pPr lvl="1"/>
            <a:r>
              <a:rPr lang="en-US" sz="1600" dirty="0" smtClean="0"/>
              <a:t>uniform intervals between 1/R and R, where </a:t>
            </a:r>
            <a:r>
              <a:rPr lang="en-US" sz="1600" dirty="0" smtClean="0">
                <a:solidFill>
                  <a:srgbClr val="0070C0"/>
                </a:solidFill>
              </a:rPr>
              <a:t>N = 5 </a:t>
            </a:r>
            <a:r>
              <a:rPr lang="en-US" sz="1600" dirty="0" smtClean="0"/>
              <a:t>and R = 2^(0.5)</a:t>
            </a:r>
          </a:p>
          <a:p>
            <a:pPr lvl="1"/>
            <a:r>
              <a:rPr lang="en-US" sz="1600" dirty="0" err="1" smtClean="0"/>
              <a:t>heatmap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softmax</a:t>
            </a:r>
            <a:r>
              <a:rPr lang="en-US" sz="1600" dirty="0" smtClean="0">
                <a:sym typeface="Wingdings"/>
              </a:rPr>
              <a:t> over patches  </a:t>
            </a:r>
            <a:r>
              <a:rPr lang="en-US" sz="1600" dirty="0" err="1" smtClean="0">
                <a:sym typeface="Wingdings"/>
              </a:rPr>
              <a:t>softmax</a:t>
            </a:r>
            <a:r>
              <a:rPr lang="en-US" sz="1600" dirty="0" smtClean="0">
                <a:sym typeface="Wingdings"/>
              </a:rPr>
              <a:t> over different scales  top K pixels as </a:t>
            </a:r>
            <a:r>
              <a:rPr lang="en-US" sz="1600" dirty="0" err="1" smtClean="0">
                <a:sym typeface="Wingdings"/>
              </a:rPr>
              <a:t>keypoints</a:t>
            </a:r>
            <a:r>
              <a:rPr lang="en-US" sz="1600" dirty="0" smtClean="0">
                <a:sym typeface="Wingdings"/>
              </a:rPr>
              <a:t>  </a:t>
            </a:r>
            <a:r>
              <a:rPr lang="en-US" sz="1600" dirty="0" err="1" smtClean="0">
                <a:sym typeface="Wingdings"/>
              </a:rPr>
              <a:t>softargmax</a:t>
            </a:r>
            <a:r>
              <a:rPr lang="en-US" sz="1600" dirty="0" smtClean="0">
                <a:sym typeface="Wingdings"/>
              </a:rPr>
              <a:t> (sub-pixel)</a:t>
            </a:r>
          </a:p>
          <a:p>
            <a:r>
              <a:rPr lang="en-US" sz="1800" dirty="0"/>
              <a:t>Orientation </a:t>
            </a:r>
            <a:r>
              <a:rPr lang="en-US" sz="1800" dirty="0" smtClean="0"/>
              <a:t>estimation</a:t>
            </a:r>
          </a:p>
          <a:p>
            <a:pPr lvl="1"/>
            <a:r>
              <a:rPr lang="en-US" sz="1600" dirty="0"/>
              <a:t> 5 </a:t>
            </a:r>
            <a:r>
              <a:rPr lang="en-US" sz="1600" dirty="0" smtClean="0"/>
              <a:t>x </a:t>
            </a:r>
            <a:r>
              <a:rPr lang="en-US" sz="1600" dirty="0"/>
              <a:t>5 convolution </a:t>
            </a:r>
            <a:r>
              <a:rPr lang="en-US" sz="1600" dirty="0" smtClean="0"/>
              <a:t>on </a:t>
            </a:r>
            <a:r>
              <a:rPr lang="en-US" sz="1600" dirty="0" err="1" smtClean="0"/>
              <a:t>heatmap</a:t>
            </a:r>
            <a:r>
              <a:rPr lang="en-US" sz="1600" dirty="0" smtClean="0"/>
              <a:t> </a:t>
            </a:r>
            <a:r>
              <a:rPr lang="en-US" sz="1600" dirty="0">
                <a:sym typeface="Wingdings"/>
              </a:rPr>
              <a:t> predict </a:t>
            </a:r>
            <a:r>
              <a:rPr lang="en-US" sz="1600" dirty="0" smtClean="0">
                <a:sym typeface="Wingdings"/>
              </a:rPr>
              <a:t>cos𝜃, sin𝜃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7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patch size: 32 x 32</a:t>
            </a:r>
          </a:p>
          <a:p>
            <a:r>
              <a:rPr lang="en-US" dirty="0" smtClean="0"/>
              <a:t>Model: </a:t>
            </a:r>
          </a:p>
          <a:p>
            <a:pPr lvl="1"/>
            <a:r>
              <a:rPr lang="en-US" dirty="0" smtClean="0"/>
              <a:t>three </a:t>
            </a:r>
            <a:r>
              <a:rPr lang="en-US" dirty="0"/>
              <a:t>3 </a:t>
            </a:r>
            <a:r>
              <a:rPr lang="en-US" dirty="0" smtClean="0"/>
              <a:t>X </a:t>
            </a:r>
            <a:r>
              <a:rPr lang="en-US" dirty="0"/>
              <a:t>3 convolutional filters with a stride of 2 and 64, 128, and 256 channels respectively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And </a:t>
            </a:r>
            <a:r>
              <a:rPr lang="en-US" dirty="0"/>
              <a:t>fully-connected 512-channel </a:t>
            </a:r>
            <a:r>
              <a:rPr lang="en-US" dirty="0" smtClean="0"/>
              <a:t>layer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2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Introduction</a:t>
            </a:r>
            <a:endParaRPr lang="en-US" sz="1800" dirty="0" smtClean="0"/>
          </a:p>
          <a:p>
            <a:pPr lvl="1"/>
            <a:r>
              <a:rPr lang="en-US" sz="1600" dirty="0" smtClean="0"/>
              <a:t>Motivation</a:t>
            </a:r>
          </a:p>
          <a:p>
            <a:pPr lvl="1"/>
            <a:r>
              <a:rPr lang="en-US" sz="1600" dirty="0" smtClean="0"/>
              <a:t>Recap: Sift, </a:t>
            </a:r>
            <a:r>
              <a:rPr lang="en-US" sz="1600" dirty="0" err="1" smtClean="0"/>
              <a:t>Superpoint</a:t>
            </a:r>
            <a:endParaRPr lang="en-US" sz="1600" dirty="0" smtClean="0"/>
          </a:p>
          <a:p>
            <a:r>
              <a:rPr lang="en-US" sz="1800" dirty="0" smtClean="0"/>
              <a:t>LF-Net</a:t>
            </a:r>
            <a:r>
              <a:rPr lang="en-US" sz="1800" dirty="0"/>
              <a:t>: Learning Local Features from </a:t>
            </a:r>
            <a:r>
              <a:rPr lang="en-US" sz="1800" dirty="0" smtClean="0"/>
              <a:t>Images</a:t>
            </a:r>
          </a:p>
          <a:p>
            <a:pPr lvl="1"/>
            <a:r>
              <a:rPr lang="en-US" sz="1600" dirty="0" smtClean="0"/>
              <a:t>Both detector and descriptor</a:t>
            </a:r>
          </a:p>
          <a:p>
            <a:r>
              <a:rPr lang="en-US" sz="1800" dirty="0"/>
              <a:t>D2-Net: A Trainable CNN for Joint Detection and Description of Local </a:t>
            </a:r>
            <a:r>
              <a:rPr lang="en-US" sz="1800" dirty="0" smtClean="0"/>
              <a:t>Features</a:t>
            </a:r>
          </a:p>
          <a:p>
            <a:pPr lvl="1"/>
            <a:r>
              <a:rPr lang="en-US" sz="1600" dirty="0"/>
              <a:t>Both detector and descriptor</a:t>
            </a:r>
          </a:p>
          <a:p>
            <a:r>
              <a:rPr lang="en-US" sz="1800" dirty="0" err="1"/>
              <a:t>ContextDesc</a:t>
            </a:r>
            <a:r>
              <a:rPr lang="en-US" sz="1800" dirty="0"/>
              <a:t>: Local Descriptor Augmentation with Cross-Modality </a:t>
            </a:r>
            <a:r>
              <a:rPr lang="en-US" sz="1800" dirty="0" smtClean="0"/>
              <a:t>Context</a:t>
            </a:r>
          </a:p>
          <a:p>
            <a:pPr lvl="1"/>
            <a:r>
              <a:rPr lang="en-US" sz="1600" dirty="0" smtClean="0"/>
              <a:t>Descriptor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crop </a:t>
            </a:r>
            <a:r>
              <a:rPr lang="en-US" dirty="0"/>
              <a:t>them from the normalized images and resize them to 32 </a:t>
            </a:r>
            <a:r>
              <a:rPr lang="en-US" dirty="0" smtClean="0"/>
              <a:t>x 32</a:t>
            </a:r>
          </a:p>
          <a:p>
            <a:r>
              <a:rPr lang="en-US" dirty="0" smtClean="0"/>
              <a:t>Model: </a:t>
            </a:r>
          </a:p>
          <a:p>
            <a:pPr lvl="1"/>
            <a:r>
              <a:rPr lang="en-US" dirty="0"/>
              <a:t>Our descriptor network comprises three 3 </a:t>
            </a:r>
            <a:r>
              <a:rPr lang="en-US" dirty="0" smtClean="0"/>
              <a:t>X </a:t>
            </a:r>
            <a:r>
              <a:rPr lang="en-US" dirty="0"/>
              <a:t>3 convolutional filters with a stride of 2 and 64, 128, and 256 channels respectively</a:t>
            </a:r>
            <a:r>
              <a:rPr lang="en-US" dirty="0" smtClean="0"/>
              <a:t>. </a:t>
            </a:r>
            <a:r>
              <a:rPr lang="en-US" dirty="0"/>
              <a:t>And fully-connected 512-channel </a:t>
            </a:r>
            <a:r>
              <a:rPr lang="en-US" dirty="0" smtClean="0"/>
              <a:t>layer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9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122"/>
            <a:ext cx="9144000" cy="33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25" y="930228"/>
            <a:ext cx="6446253" cy="39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score on indoor and outdoor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w/ rot-</a:t>
            </a:r>
            <a:r>
              <a:rPr lang="en-US" dirty="0" err="1" smtClean="0"/>
              <a:t>scl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data augmentation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571" y="950146"/>
            <a:ext cx="5006153" cy="39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LF-Net is deep learning approach for detector and descriptor</a:t>
            </a:r>
          </a:p>
          <a:p>
            <a:r>
              <a:rPr lang="en-US" dirty="0" smtClean="0"/>
              <a:t>Detector and descriptor </a:t>
            </a:r>
            <a:r>
              <a:rPr lang="en-US" dirty="0" smtClean="0">
                <a:solidFill>
                  <a:srgbClr val="0070C0"/>
                </a:solidFill>
              </a:rPr>
              <a:t>do not share </a:t>
            </a:r>
            <a:r>
              <a:rPr lang="en-US" dirty="0" smtClean="0"/>
              <a:t>parameters</a:t>
            </a:r>
          </a:p>
          <a:p>
            <a:r>
              <a:rPr lang="en-US" dirty="0" smtClean="0"/>
              <a:t>Use output from </a:t>
            </a:r>
            <a:r>
              <a:rPr lang="en-US" dirty="0" smtClean="0">
                <a:solidFill>
                  <a:srgbClr val="0070C0"/>
                </a:solidFill>
              </a:rPr>
              <a:t>off-the-shelf SFM method as supervision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083" y="2311046"/>
            <a:ext cx="3340537" cy="24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and </a:t>
            </a: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good can LF-Net work on structure from motion task, compared to SIFT?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mtClean="0"/>
              <a:t>CVPR 2019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D2-Net: A Trainable CNN for Joint Detection and Description of Local Features</a:t>
            </a:r>
            <a:endParaRPr lang="en-US" dirty="0"/>
          </a:p>
          <a:p>
            <a:r>
              <a:rPr lang="en-US" dirty="0"/>
              <a:t>M </a:t>
            </a:r>
            <a:r>
              <a:rPr lang="en-US" dirty="0" err="1"/>
              <a:t>Dusmanu</a:t>
            </a:r>
            <a:r>
              <a:rPr lang="en-US" dirty="0"/>
              <a:t>, I Rocco, T </a:t>
            </a:r>
            <a:r>
              <a:rPr lang="en-US" dirty="0" err="1"/>
              <a:t>Pajdla</a:t>
            </a:r>
            <a:r>
              <a:rPr lang="en-US" dirty="0"/>
              <a:t>, M </a:t>
            </a:r>
            <a:r>
              <a:rPr lang="en-US" dirty="0" err="1"/>
              <a:t>Pollefeys</a:t>
            </a:r>
            <a:r>
              <a:rPr lang="en-US" dirty="0"/>
              <a:t>, J </a:t>
            </a:r>
            <a:r>
              <a:rPr lang="en-US" dirty="0" err="1"/>
              <a:t>Sivic</a:t>
            </a:r>
            <a:r>
              <a:rPr lang="en-US" dirty="0"/>
              <a:t>… - </a:t>
            </a:r>
            <a:r>
              <a:rPr lang="en-US" dirty="0" err="1"/>
              <a:t>arXiv</a:t>
            </a:r>
            <a:r>
              <a:rPr lang="en-US" dirty="0"/>
              <a:t> preprint </a:t>
            </a:r>
            <a:r>
              <a:rPr lang="en-US" dirty="0" err="1"/>
              <a:t>arXiv</a:t>
            </a:r>
            <a:r>
              <a:rPr lang="en-US" dirty="0"/>
              <a:t> …,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04" y="917789"/>
            <a:ext cx="9144000" cy="22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</a:t>
            </a:r>
            <a:r>
              <a:rPr lang="en-US" dirty="0" smtClean="0"/>
              <a:t>problem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Why feature?</a:t>
            </a:r>
          </a:p>
          <a:p>
            <a:pPr lvl="1"/>
            <a:r>
              <a:rPr lang="en-US" sz="1400" dirty="0"/>
              <a:t>Establishing pixel-level </a:t>
            </a:r>
            <a:r>
              <a:rPr lang="en-US" sz="1400" dirty="0" smtClean="0"/>
              <a:t>correspondences is important</a:t>
            </a:r>
            <a:endParaRPr lang="en-US" sz="1400" dirty="0"/>
          </a:p>
          <a:p>
            <a:pPr lvl="1"/>
            <a:r>
              <a:rPr lang="en-US" sz="1400" dirty="0" smtClean="0"/>
              <a:t>Applications </a:t>
            </a:r>
            <a:r>
              <a:rPr lang="en-US" sz="1400" dirty="0"/>
              <a:t>in 3D computer vision, video </a:t>
            </a:r>
            <a:r>
              <a:rPr lang="en-US" sz="1400" dirty="0" smtClean="0"/>
              <a:t>compression</a:t>
            </a:r>
            <a:r>
              <a:rPr lang="en-US" sz="1400" dirty="0"/>
              <a:t>, tracking, image retrieval, and visual </a:t>
            </a:r>
            <a:r>
              <a:rPr lang="en-US" sz="1400" dirty="0" smtClean="0"/>
              <a:t>localization</a:t>
            </a:r>
          </a:p>
          <a:p>
            <a:r>
              <a:rPr lang="en-US" sz="1600" dirty="0"/>
              <a:t>Why </a:t>
            </a:r>
            <a:r>
              <a:rPr lang="en-US" sz="1600" dirty="0" smtClean="0"/>
              <a:t>sparse feature</a:t>
            </a:r>
            <a:r>
              <a:rPr lang="en-US" sz="1600" dirty="0"/>
              <a:t>?</a:t>
            </a:r>
          </a:p>
          <a:p>
            <a:pPr lvl="1"/>
            <a:r>
              <a:rPr lang="en-US" sz="1400" dirty="0"/>
              <a:t>Correspondences can be matched efficiently </a:t>
            </a:r>
            <a:r>
              <a:rPr lang="en-US" sz="1400" dirty="0" smtClean="0"/>
              <a:t>via </a:t>
            </a:r>
            <a:r>
              <a:rPr lang="en-US" sz="1400" dirty="0"/>
              <a:t>nearest neighbor </a:t>
            </a:r>
            <a:r>
              <a:rPr lang="en-US" sz="1400" dirty="0" smtClean="0"/>
              <a:t>search</a:t>
            </a:r>
          </a:p>
          <a:p>
            <a:pPr lvl="1"/>
            <a:r>
              <a:rPr lang="en-US" sz="1400" dirty="0"/>
              <a:t>Sparse local features have been applied successfully </a:t>
            </a:r>
            <a:r>
              <a:rPr lang="en-US" sz="1400" dirty="0" smtClean="0"/>
              <a:t>under </a:t>
            </a:r>
            <a:r>
              <a:rPr lang="en-US" sz="1400" dirty="0"/>
              <a:t>a wide range of imaging conditions. However, they </a:t>
            </a:r>
            <a:r>
              <a:rPr lang="en-US" sz="1400" dirty="0" smtClean="0"/>
              <a:t>typically </a:t>
            </a:r>
            <a:r>
              <a:rPr lang="en-US" sz="1400" dirty="0"/>
              <a:t>perform poorly under extreme appearance </a:t>
            </a:r>
            <a:r>
              <a:rPr lang="en-US" sz="1400" dirty="0" smtClean="0"/>
              <a:t>changes.</a:t>
            </a:r>
          </a:p>
          <a:p>
            <a:pPr lvl="1"/>
            <a:r>
              <a:rPr lang="en-US" sz="1400" dirty="0"/>
              <a:t>local descriptors can still be matched successfully even if </a:t>
            </a:r>
            <a:r>
              <a:rPr lang="en-US" sz="1400" dirty="0" err="1"/>
              <a:t>keypoints</a:t>
            </a:r>
            <a:r>
              <a:rPr lang="en-US" sz="1400" dirty="0"/>
              <a:t> cannot be detected </a:t>
            </a:r>
            <a:r>
              <a:rPr lang="en-US" sz="1400" dirty="0" smtClean="0"/>
              <a:t>reliably</a:t>
            </a:r>
          </a:p>
          <a:p>
            <a:pPr lvl="1"/>
            <a:r>
              <a:rPr lang="en-US" sz="1400" dirty="0"/>
              <a:t>we propose a describe-and-detect approach to sparse local feature detection and description: Rather than performing feature detection early on based on low-level information, we propose to postpone the detection stage. </a:t>
            </a:r>
            <a:endParaRPr lang="en-US" sz="1400" dirty="0" smtClean="0"/>
          </a:p>
          <a:p>
            <a:pPr lvl="1"/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4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363" y="123477"/>
            <a:ext cx="3071029" cy="47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3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</a:t>
            </a:r>
            <a:r>
              <a:rPr lang="en-US" dirty="0" smtClean="0"/>
              <a:t>problem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33" dirty="0"/>
              <a:t>Why 2D features?</a:t>
            </a:r>
          </a:p>
          <a:p>
            <a:pPr lvl="1"/>
            <a:r>
              <a:rPr lang="en-US" sz="1867" dirty="0"/>
              <a:t>Establishing pixel-level correspondences is important</a:t>
            </a:r>
          </a:p>
          <a:p>
            <a:pPr lvl="1"/>
            <a:r>
              <a:rPr lang="en-US" sz="1867" dirty="0"/>
              <a:t>Applications in 3D computer vision, video compression, tracking, image retrieval, and visual localization</a:t>
            </a:r>
          </a:p>
          <a:p>
            <a:r>
              <a:rPr lang="en-US" sz="2133" dirty="0"/>
              <a:t>Why sparse feature?</a:t>
            </a:r>
          </a:p>
          <a:p>
            <a:pPr lvl="1"/>
            <a:r>
              <a:rPr lang="en-US" sz="1867" dirty="0"/>
              <a:t>Correspondences can be matched efficiently via nearest neighbor </a:t>
            </a:r>
            <a:r>
              <a:rPr lang="en-US" sz="1867" dirty="0" smtClean="0"/>
              <a:t>search</a:t>
            </a:r>
            <a:endParaRPr lang="en-US" sz="1867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4"/>
            <a:ext cx="3518160" cy="3534643"/>
          </a:xfrm>
        </p:spPr>
        <p:txBody>
          <a:bodyPr/>
          <a:lstStyle/>
          <a:p>
            <a:r>
              <a:rPr lang="en-US" dirty="0" smtClean="0"/>
              <a:t>Change from detect-</a:t>
            </a:r>
            <a:r>
              <a:rPr lang="en-US" dirty="0" smtClean="0">
                <a:solidFill>
                  <a:srgbClr val="0070C0"/>
                </a:solidFill>
              </a:rPr>
              <a:t>then</a:t>
            </a:r>
            <a:r>
              <a:rPr lang="en-US" dirty="0" smtClean="0"/>
              <a:t>-describe to detect-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-describe </a:t>
            </a:r>
          </a:p>
          <a:p>
            <a:r>
              <a:rPr lang="en-US" dirty="0"/>
              <a:t>shares all parameters between detection and description</a:t>
            </a:r>
          </a:p>
          <a:p>
            <a:r>
              <a:rPr lang="en-US" dirty="0"/>
              <a:t>perform dense feature extraction for both detector and </a:t>
            </a:r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360" y="985496"/>
            <a:ext cx="4711440" cy="3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features</a:t>
            </a:r>
          </a:p>
          <a:p>
            <a:pPr lvl="1"/>
            <a:r>
              <a:rPr lang="en-US" dirty="0" smtClean="0"/>
              <a:t>SIFT</a:t>
            </a:r>
          </a:p>
          <a:p>
            <a:pPr lvl="1"/>
            <a:r>
              <a:rPr lang="en-US" dirty="0" err="1"/>
              <a:t>SuperPoint</a:t>
            </a:r>
            <a:r>
              <a:rPr lang="en-US" dirty="0"/>
              <a:t>:  shares a deep </a:t>
            </a:r>
            <a:r>
              <a:rPr lang="en-US" dirty="0" smtClean="0"/>
              <a:t>representation </a:t>
            </a:r>
            <a:r>
              <a:rPr lang="en-US" dirty="0"/>
              <a:t>between detection and description</a:t>
            </a:r>
            <a:endParaRPr lang="en-US" dirty="0" smtClean="0"/>
          </a:p>
          <a:p>
            <a:r>
              <a:rPr lang="en-US" dirty="0"/>
              <a:t>Dense descriptor extraction and matching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Christopher B. Choy, </a:t>
            </a:r>
            <a:r>
              <a:rPr lang="en-US" dirty="0" err="1"/>
              <a:t>JunYoung</a:t>
            </a:r>
            <a:r>
              <a:rPr lang="en-US" dirty="0"/>
              <a:t> </a:t>
            </a:r>
            <a:r>
              <a:rPr lang="en-US" dirty="0" err="1"/>
              <a:t>Gwak</a:t>
            </a:r>
            <a:r>
              <a:rPr lang="en-US" dirty="0"/>
              <a:t>, Silvio </a:t>
            </a:r>
            <a:r>
              <a:rPr lang="en-US" dirty="0" err="1"/>
              <a:t>Savarese</a:t>
            </a:r>
            <a:r>
              <a:rPr lang="en-US" dirty="0"/>
              <a:t>, </a:t>
            </a:r>
            <a:r>
              <a:rPr lang="en-US" dirty="0" err="1"/>
              <a:t>andManmohan</a:t>
            </a:r>
            <a:r>
              <a:rPr lang="en-US" dirty="0"/>
              <a:t> </a:t>
            </a:r>
            <a:r>
              <a:rPr lang="en-US" dirty="0" err="1"/>
              <a:t>Chandraker</a:t>
            </a:r>
            <a:r>
              <a:rPr lang="en-US" dirty="0"/>
              <a:t>. Universal Correspondence Net-work. In NIPS, 2016</a:t>
            </a:r>
            <a:r>
              <a:rPr lang="en-US" dirty="0" smtClean="0"/>
              <a:t>.</a:t>
            </a:r>
          </a:p>
          <a:p>
            <a:r>
              <a:rPr lang="en-US" dirty="0"/>
              <a:t>Image retrieval</a:t>
            </a:r>
            <a:r>
              <a:rPr lang="en-US" dirty="0" smtClean="0"/>
              <a:t>.</a:t>
            </a:r>
          </a:p>
          <a:p>
            <a:r>
              <a:rPr lang="en-US" dirty="0"/>
              <a:t>Object detection.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shares </a:t>
            </a:r>
            <a:r>
              <a:rPr lang="en-US" dirty="0"/>
              <a:t>all parameters between detection and </a:t>
            </a:r>
            <a:r>
              <a:rPr lang="en-US" dirty="0" smtClean="0"/>
              <a:t>description</a:t>
            </a:r>
          </a:p>
          <a:p>
            <a:r>
              <a:rPr lang="en-US" dirty="0" smtClean="0"/>
              <a:t>perform </a:t>
            </a:r>
            <a:r>
              <a:rPr lang="en-US" dirty="0"/>
              <a:t>dense feature extraction </a:t>
            </a:r>
            <a:r>
              <a:rPr lang="en-US" dirty="0" smtClean="0"/>
              <a:t>for both </a:t>
            </a:r>
            <a:r>
              <a:rPr lang="en-US" dirty="0"/>
              <a:t>detector and </a:t>
            </a:r>
            <a:r>
              <a:rPr lang="en-US" dirty="0" smtClean="0"/>
              <a:t>descriptor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contrary, our method shares all parameters between detection and </a:t>
            </a:r>
            <a:r>
              <a:rPr lang="en-US" dirty="0" smtClean="0"/>
              <a:t>description </a:t>
            </a:r>
            <a:r>
              <a:rPr lang="en-US" dirty="0"/>
              <a:t>and uses a joint formulation that simultaneously optimizes for both tasks</a:t>
            </a:r>
            <a:r>
              <a:rPr lang="en-US" dirty="0" smtClean="0"/>
              <a:t>.</a:t>
            </a:r>
          </a:p>
          <a:p>
            <a:r>
              <a:rPr lang="en-US" dirty="0"/>
              <a:t>Contrary to the classical detect-then-describe </a:t>
            </a:r>
            <a:r>
              <a:rPr lang="en-US" dirty="0" err="1"/>
              <a:t>ap</a:t>
            </a:r>
            <a:r>
              <a:rPr lang="en-US" dirty="0"/>
              <a:t>- </a:t>
            </a:r>
            <a:r>
              <a:rPr lang="en-US" dirty="0" err="1"/>
              <a:t>proaches</a:t>
            </a:r>
            <a:r>
              <a:rPr lang="en-US" dirty="0"/>
              <a:t>, which use a two-stage pipeline, we propose to perform dense feature extraction to obtain a representation that is simultaneously a detector and a descriptor. Because both detector and descriptor share the underlying </a:t>
            </a:r>
            <a:r>
              <a:rPr lang="en-US" dirty="0" err="1"/>
              <a:t>represen</a:t>
            </a:r>
            <a:r>
              <a:rPr lang="en-US" dirty="0"/>
              <a:t>- </a:t>
            </a:r>
            <a:r>
              <a:rPr lang="en-US" dirty="0" err="1"/>
              <a:t>tation</a:t>
            </a:r>
            <a:r>
              <a:rPr lang="en-US" dirty="0"/>
              <a:t>, we refer to our approach as D2.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Pretrained</a:t>
            </a:r>
            <a:r>
              <a:rPr lang="en-US" dirty="0" smtClean="0"/>
              <a:t> VGG16 feature extractor as initialization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2" y="1771300"/>
            <a:ext cx="9144000" cy="29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Descriptor</a:t>
            </a:r>
          </a:p>
          <a:p>
            <a:pPr lvl="1"/>
            <a:r>
              <a:rPr lang="en-US" dirty="0" smtClean="0"/>
              <a:t>directly get from feature map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2" y="1771300"/>
            <a:ext cx="9144000" cy="29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Detector</a:t>
            </a:r>
          </a:p>
          <a:p>
            <a:pPr lvl="1"/>
            <a:r>
              <a:rPr lang="en-US" dirty="0" smtClean="0"/>
              <a:t>Soft local-max with neighbors </a:t>
            </a:r>
            <a:r>
              <a:rPr lang="en-US" dirty="0" smtClean="0">
                <a:sym typeface="Wingdings"/>
              </a:rPr>
              <a:t> channel-wise NMS  max across feature maps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2" y="2018603"/>
            <a:ext cx="9144000" cy="29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Descriptor + Detector</a:t>
            </a:r>
          </a:p>
          <a:p>
            <a:pPr lvl="1"/>
            <a:r>
              <a:rPr lang="en-US" dirty="0" smtClean="0"/>
              <a:t>Weighted triplet loss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2" y="2018603"/>
            <a:ext cx="9144000" cy="2908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25" y="375794"/>
            <a:ext cx="5288301" cy="616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089" y="946584"/>
            <a:ext cx="5192637" cy="9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traditional feature detectors such as </a:t>
            </a:r>
            <a:r>
              <a:rPr lang="en-US" dirty="0" err="1"/>
              <a:t>DoG</a:t>
            </a:r>
            <a:r>
              <a:rPr lang="en-US" dirty="0"/>
              <a:t>, the detection map would be </a:t>
            </a:r>
            <a:r>
              <a:rPr lang="en-US" dirty="0" err="1"/>
              <a:t>sparsified</a:t>
            </a:r>
            <a:r>
              <a:rPr lang="en-US" dirty="0"/>
              <a:t> by </a:t>
            </a:r>
            <a:r>
              <a:rPr lang="en-US" dirty="0" smtClean="0"/>
              <a:t>performing </a:t>
            </a:r>
            <a:r>
              <a:rPr lang="en-US" dirty="0"/>
              <a:t>a spatial non-local-maximum suppression.</a:t>
            </a:r>
            <a:endParaRPr lang="en-US" dirty="0" smtClean="0"/>
          </a:p>
          <a:p>
            <a:r>
              <a:rPr lang="en-US" dirty="0" smtClean="0"/>
              <a:t>However</a:t>
            </a:r>
            <a:r>
              <a:rPr lang="en-US" dirty="0"/>
              <a:t>, in our approach, contrary to traditional </a:t>
            </a:r>
            <a:r>
              <a:rPr lang="en-US" dirty="0" smtClean="0"/>
              <a:t>feature detectors</a:t>
            </a:r>
            <a:r>
              <a:rPr lang="en-US" dirty="0"/>
              <a:t>, there exist multiple detection </a:t>
            </a:r>
            <a:r>
              <a:rPr lang="en-US" dirty="0" smtClean="0"/>
              <a:t>maps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1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feature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feature </a:t>
            </a:r>
            <a:r>
              <a:rPr lang="en-US" dirty="0" smtClean="0"/>
              <a:t>detection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Soft feature detection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434" y="1441833"/>
            <a:ext cx="4587928" cy="111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982" y="2990213"/>
            <a:ext cx="3216357" cy="597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399" y="3587434"/>
            <a:ext cx="3895665" cy="491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667" y="3989677"/>
            <a:ext cx="1944216" cy="440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263" y="3678170"/>
            <a:ext cx="2522931" cy="9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5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</a:t>
            </a:r>
            <a:r>
              <a:rPr lang="en-US" dirty="0" smtClean="0"/>
              <a:t>problem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Why 2D features?</a:t>
            </a:r>
          </a:p>
          <a:p>
            <a:pPr lvl="1"/>
            <a:r>
              <a:rPr lang="en-US" sz="1400" dirty="0"/>
              <a:t>Establishing pixel-level correspondences is important</a:t>
            </a:r>
          </a:p>
          <a:p>
            <a:pPr lvl="1"/>
            <a:r>
              <a:rPr lang="en-US" sz="1400" dirty="0"/>
              <a:t>Applications in 3D computer vision, video compression, tracking, image retrieval, and visual localization</a:t>
            </a:r>
          </a:p>
          <a:p>
            <a:r>
              <a:rPr lang="en-US" sz="1600" dirty="0"/>
              <a:t>Why sparse feature?</a:t>
            </a:r>
          </a:p>
          <a:p>
            <a:pPr lvl="1"/>
            <a:r>
              <a:rPr lang="en-US" sz="1400" dirty="0"/>
              <a:t>Correspondences can be matched efficiently via nearest neighbor search</a:t>
            </a:r>
          </a:p>
          <a:p>
            <a:pPr lvl="1"/>
            <a:r>
              <a:rPr lang="en-US" sz="1400" dirty="0"/>
              <a:t>Sparse local features have been applied successfully under a wide range of imaging conditions. However, they typically perform poorly under extreme appearance changes.</a:t>
            </a:r>
          </a:p>
          <a:p>
            <a:pPr lvl="1"/>
            <a:r>
              <a:rPr lang="en-US" sz="1400" dirty="0"/>
              <a:t>local descriptors can still be matched successfully even if </a:t>
            </a:r>
            <a:r>
              <a:rPr lang="en-US" sz="1400" dirty="0" err="1"/>
              <a:t>keypoints</a:t>
            </a:r>
            <a:r>
              <a:rPr lang="en-US" sz="1400" dirty="0"/>
              <a:t> cannot be detected reliably</a:t>
            </a:r>
          </a:p>
          <a:p>
            <a:pPr lvl="1"/>
            <a:r>
              <a:rPr lang="en-US" sz="1400" dirty="0"/>
              <a:t>we propose a describe-and-detect approach to sparse local feature detection and description: Rather than performing feature detection early on based on low-level information, we propose to postpone the detection stage. </a:t>
            </a:r>
          </a:p>
          <a:p>
            <a:pPr lvl="1"/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8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82408"/>
            <a:ext cx="3562440" cy="448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Multiscale detection at test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Multiscale </a:t>
            </a:r>
            <a:r>
              <a:rPr lang="en-US" dirty="0" smtClean="0"/>
              <a:t>Detection</a:t>
            </a:r>
          </a:p>
          <a:p>
            <a:pPr lvl="1"/>
            <a:r>
              <a:rPr lang="en-US" dirty="0"/>
              <a:t>we propose to use an image </a:t>
            </a:r>
            <a:r>
              <a:rPr lang="en-US" dirty="0" smtClean="0"/>
              <a:t>pyramid</a:t>
            </a:r>
          </a:p>
          <a:p>
            <a:pPr lvl="1"/>
            <a:r>
              <a:rPr lang="en-US" dirty="0"/>
              <a:t>This is only </a:t>
            </a:r>
            <a:r>
              <a:rPr lang="en-US" dirty="0" smtClean="0"/>
              <a:t>performed </a:t>
            </a:r>
            <a:r>
              <a:rPr lang="en-US" dirty="0"/>
              <a:t>during test time</a:t>
            </a:r>
            <a:r>
              <a:rPr lang="en-US" dirty="0" smtClean="0"/>
              <a:t>.</a:t>
            </a:r>
          </a:p>
          <a:p>
            <a:pPr lvl="1"/>
            <a:r>
              <a:rPr lang="cs-CZ" dirty="0" smtClean="0"/>
              <a:t>ro </a:t>
            </a:r>
            <a:r>
              <a:rPr lang="cs-CZ" dirty="0"/>
              <a:t>= 0.5, 1, 2 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err="1"/>
              <a:t>Note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feature</a:t>
            </a:r>
            <a:r>
              <a:rPr lang="cs-CZ" dirty="0"/>
              <a:t> </a:t>
            </a:r>
            <a:r>
              <a:rPr lang="cs-CZ" dirty="0" err="1"/>
              <a:t>maps</a:t>
            </a:r>
            <a:r>
              <a:rPr lang="cs-CZ" dirty="0"/>
              <a:t> </a:t>
            </a:r>
            <a:r>
              <a:rPr lang="cs-CZ" dirty="0" err="1" smtClean="0"/>
              <a:t>F_ro</a:t>
            </a:r>
            <a:r>
              <a:rPr lang="cs-CZ" dirty="0" smtClean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resolutions</a:t>
            </a:r>
            <a:r>
              <a:rPr lang="cs-CZ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153" y="2571750"/>
            <a:ext cx="4010398" cy="7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0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details and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</a:t>
            </a:r>
          </a:p>
          <a:p>
            <a:pPr lvl="1"/>
            <a:r>
              <a:rPr lang="en-US" dirty="0" smtClean="0"/>
              <a:t>Descriptor: triplet </a:t>
            </a:r>
            <a:r>
              <a:rPr lang="en-US" dirty="0"/>
              <a:t>margin ranking </a:t>
            </a:r>
            <a:r>
              <a:rPr lang="en-US" dirty="0" smtClean="0"/>
              <a:t>loss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/>
              <a:t>Descriptor </a:t>
            </a:r>
            <a:r>
              <a:rPr lang="en-US" dirty="0" smtClean="0"/>
              <a:t> + Detector:</a:t>
            </a:r>
          </a:p>
          <a:p>
            <a:pPr lvl="2"/>
            <a:r>
              <a:rPr lang="en-US" dirty="0" smtClean="0"/>
              <a:t>weighted descriptor loss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851670"/>
            <a:ext cx="5288301" cy="616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254236"/>
            <a:ext cx="5192637" cy="9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details and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</a:t>
            </a:r>
          </a:p>
          <a:p>
            <a:pPr lvl="1"/>
            <a:r>
              <a:rPr lang="en-US" dirty="0" smtClean="0"/>
              <a:t>Descriptor: triplet </a:t>
            </a:r>
            <a:r>
              <a:rPr lang="en-US" dirty="0"/>
              <a:t>margin ranking </a:t>
            </a:r>
            <a:r>
              <a:rPr lang="en-US" dirty="0" smtClean="0"/>
              <a:t>loss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/>
              <a:t>Descriptor </a:t>
            </a:r>
            <a:r>
              <a:rPr lang="en-US" dirty="0" smtClean="0"/>
              <a:t> + Detector:</a:t>
            </a:r>
          </a:p>
          <a:p>
            <a:pPr lvl="2"/>
            <a:r>
              <a:rPr lang="en-US" dirty="0"/>
              <a:t>The proposed loss produces a weighted average of the margin terms m over all matches based on their detection scores</a:t>
            </a:r>
            <a:r>
              <a:rPr lang="en-US" dirty="0" smtClean="0"/>
              <a:t>.</a:t>
            </a:r>
          </a:p>
          <a:p>
            <a:pPr lvl="2"/>
            <a:r>
              <a:rPr lang="en-US" dirty="0"/>
              <a:t>Thus, in order for the loss to be minimized, the most distinctive correspondences (with a lower margin term) will get higher relative scores and vice-versa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851670"/>
            <a:ext cx="5288301" cy="616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450" y="4041405"/>
            <a:ext cx="4167100" cy="80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7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 smtClean="0"/>
              <a:t>Data</a:t>
            </a:r>
          </a:p>
          <a:p>
            <a:pPr lvl="1"/>
            <a:r>
              <a:rPr lang="en-US" dirty="0" err="1"/>
              <a:t>MegaDepth</a:t>
            </a:r>
            <a:r>
              <a:rPr lang="en-US" dirty="0"/>
              <a:t> </a:t>
            </a:r>
            <a:r>
              <a:rPr lang="en-US" dirty="0" smtClean="0"/>
              <a:t>dataset </a:t>
            </a:r>
            <a:r>
              <a:rPr lang="en-US" dirty="0"/>
              <a:t>consisting of 196 different scenes reconstructed from 1,070,468 </a:t>
            </a:r>
            <a:r>
              <a:rPr lang="en-US" dirty="0" smtClean="0"/>
              <a:t>internet </a:t>
            </a:r>
            <a:r>
              <a:rPr lang="en-US" dirty="0"/>
              <a:t>photos using </a:t>
            </a:r>
            <a:r>
              <a:rPr lang="en-US" dirty="0">
                <a:solidFill>
                  <a:srgbClr val="0070C0"/>
                </a:solidFill>
              </a:rPr>
              <a:t>COLMAP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smtClean="0"/>
              <a:t>Matching</a:t>
            </a:r>
          </a:p>
          <a:p>
            <a:pPr lvl="1"/>
            <a:r>
              <a:rPr lang="en-US" dirty="0" err="1" smtClean="0"/>
              <a:t>Hpatches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Worse for stricter matching threshold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37" y="1515633"/>
            <a:ext cx="8686800" cy="25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</a:t>
            </a:r>
            <a:r>
              <a:rPr lang="en-US" dirty="0" smtClean="0"/>
              <a:t>Reconstruction</a:t>
            </a:r>
          </a:p>
          <a:p>
            <a:pPr lvl="1"/>
            <a:r>
              <a:rPr lang="en-US" dirty="0" smtClean="0"/>
              <a:t>MVS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lvl="1" indent="-342891">
              <a:buFont typeface="Arial" pitchFamily="34" charset="0"/>
              <a:buChar char="•"/>
            </a:pPr>
            <a:r>
              <a:rPr lang="en-US" dirty="0"/>
              <a:t>Localization under challenging </a:t>
            </a:r>
            <a:r>
              <a:rPr lang="en-US" dirty="0" smtClean="0"/>
              <a:t>Conditions</a:t>
            </a:r>
          </a:p>
          <a:p>
            <a:pPr lvl="1"/>
            <a:r>
              <a:rPr lang="en-US" dirty="0" smtClean="0"/>
              <a:t>Day-Night Visual Localization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Benchmarking 6dof outdoor visual localization in changing conditions</a:t>
            </a:r>
            <a:endParaRPr lang="en-US" dirty="0"/>
          </a:p>
          <a:p>
            <a:r>
              <a:rPr lang="en-US" dirty="0"/>
              <a:t>T Sattler, W </a:t>
            </a:r>
            <a:r>
              <a:rPr lang="en-US" dirty="0" err="1"/>
              <a:t>Maddern</a:t>
            </a:r>
            <a:r>
              <a:rPr lang="en-US" dirty="0"/>
              <a:t>, C </a:t>
            </a:r>
            <a:r>
              <a:rPr lang="en-US" dirty="0" err="1"/>
              <a:t>Toft</a:t>
            </a:r>
            <a:r>
              <a:rPr lang="en-US" dirty="0"/>
              <a:t>, A Torii, L </a:t>
            </a:r>
            <a:r>
              <a:rPr lang="en-US" dirty="0" err="1"/>
              <a:t>Hammarstrand</a:t>
            </a:r>
            <a:r>
              <a:rPr lang="en-US" dirty="0"/>
              <a:t>… - Proceedings of the IEEE …, </a:t>
            </a:r>
            <a:r>
              <a:rPr lang="en-US" dirty="0" smtClean="0"/>
              <a:t>2018, CVPR(SPOT)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3678"/>
            <a:ext cx="9144000" cy="263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363" y="123477"/>
            <a:ext cx="3071029" cy="47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 detection scores for different scenes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802"/>
            <a:ext cx="9144000" cy="22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SIFT: strong baseline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mtClean="0">
                <a:hlinkClick r:id="rId2"/>
              </a:rPr>
              <a:t>Distinctive image features from scale-invariant keypoints</a:t>
            </a:r>
            <a:endParaRPr lang="en-US" smtClean="0"/>
          </a:p>
          <a:p>
            <a:r>
              <a:rPr lang="en-US" smtClean="0"/>
              <a:t>DG Lowe - International journal of computer vision, 2004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47" y="956474"/>
            <a:ext cx="4845837" cy="3637753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654025" y="4510819"/>
            <a:ext cx="4114800" cy="47171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Slide from </a:t>
            </a:r>
            <a:r>
              <a:rPr lang="en-US" sz="1000" dirty="0">
                <a:hlinkClick r:id="rId4"/>
              </a:rPr>
              <a:t>Manmohan Chandraker.</a:t>
            </a:r>
          </a:p>
          <a:p>
            <a:r>
              <a:rPr lang="en-US" sz="1000" dirty="0"/>
              <a:t> </a:t>
            </a:r>
            <a:r>
              <a:rPr lang="en-US" sz="1000" dirty="0">
                <a:hlinkClick r:id="rId5"/>
              </a:rPr>
              <a:t>CSE 252C: Advanced Computer Vision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334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</a:t>
            </a:r>
            <a:r>
              <a:rPr lang="en-US" dirty="0" smtClean="0"/>
              <a:t>results - </a:t>
            </a:r>
            <a:r>
              <a:rPr lang="en-US" dirty="0" err="1" smtClean="0"/>
              <a:t>InLoc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05" y="956666"/>
            <a:ext cx="3275981" cy="3991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23" y="936089"/>
            <a:ext cx="3221644" cy="391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</a:t>
            </a:r>
            <a:r>
              <a:rPr lang="en-US" dirty="0" smtClean="0"/>
              <a:t>results </a:t>
            </a:r>
            <a:r>
              <a:rPr lang="mr-IN" dirty="0" smtClean="0"/>
              <a:t>–</a:t>
            </a:r>
            <a:r>
              <a:rPr lang="en-US" dirty="0" smtClean="0"/>
              <a:t> Day-Night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2" y="965351"/>
            <a:ext cx="6490196" cy="38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D2-Net is deep learning approach for detector and descriptor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One representation</a:t>
            </a:r>
            <a:r>
              <a:rPr lang="en-US" dirty="0" smtClean="0"/>
              <a:t> for both detector and descriptor</a:t>
            </a:r>
          </a:p>
          <a:p>
            <a:r>
              <a:rPr lang="en-US" dirty="0" smtClean="0"/>
              <a:t>Use outputs from off-the-shelf SFM method as supervision</a:t>
            </a:r>
          </a:p>
          <a:p>
            <a:r>
              <a:rPr lang="en-US" dirty="0" smtClean="0"/>
              <a:t>Weighted triplet loss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60" y="2643758"/>
            <a:ext cx="5806480" cy="18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and </a:t>
            </a: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 points are not accurate</a:t>
            </a:r>
          </a:p>
          <a:p>
            <a:r>
              <a:rPr lang="en-US" dirty="0" smtClean="0"/>
              <a:t>Keep the resolution of image features</a:t>
            </a:r>
          </a:p>
          <a:p>
            <a:pPr lvl="1"/>
            <a:r>
              <a:rPr lang="en-US" dirty="0"/>
              <a:t>low resolution (1/8) when </a:t>
            </a: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CVPR 2019 (oral)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ContextDesc: Local Descriptor Augmentation with Cross-Modality Context</a:t>
            </a:r>
            <a:endParaRPr lang="en-US" dirty="0"/>
          </a:p>
          <a:p>
            <a:r>
              <a:rPr lang="en-US" dirty="0"/>
              <a:t>Z Luo, T Shen, L Zhou, J Zhang, Y Yao, S Li, T Fang… - </a:t>
            </a:r>
            <a:r>
              <a:rPr lang="en-US" dirty="0" err="1"/>
              <a:t>arXiv</a:t>
            </a:r>
            <a:r>
              <a:rPr lang="en-US" dirty="0"/>
              <a:t> preprint </a:t>
            </a:r>
            <a:r>
              <a:rPr lang="en-US" dirty="0" err="1"/>
              <a:t>arXiv</a:t>
            </a:r>
            <a:r>
              <a:rPr lang="en-US" dirty="0"/>
              <a:t> …, </a:t>
            </a:r>
            <a:r>
              <a:rPr lang="en-US" dirty="0" smtClean="0"/>
              <a:t>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307"/>
            <a:ext cx="9144000" cy="291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</a:t>
            </a:r>
            <a:r>
              <a:rPr lang="en-US" dirty="0" smtClean="0"/>
              <a:t>problem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4"/>
            <a:ext cx="5246236" cy="3534643"/>
          </a:xfrm>
        </p:spPr>
        <p:txBody>
          <a:bodyPr/>
          <a:lstStyle/>
          <a:p>
            <a:r>
              <a:rPr lang="en-US" sz="1800" dirty="0"/>
              <a:t>Why local feature </a:t>
            </a:r>
            <a:r>
              <a:rPr lang="en-US" sz="1800" dirty="0" smtClean="0"/>
              <a:t>descriptor?</a:t>
            </a:r>
          </a:p>
          <a:p>
            <a:pPr lvl="1"/>
            <a:r>
              <a:rPr lang="en-US" sz="1600" dirty="0"/>
              <a:t>panorama </a:t>
            </a:r>
            <a:r>
              <a:rPr lang="en-US" sz="1600" dirty="0" smtClean="0"/>
              <a:t>stitching, </a:t>
            </a:r>
            <a:r>
              <a:rPr lang="en-US" sz="1600" dirty="0"/>
              <a:t>wide-baseline </a:t>
            </a:r>
            <a:r>
              <a:rPr lang="en-US" sz="1600" dirty="0" smtClean="0"/>
              <a:t>matching, </a:t>
            </a:r>
            <a:r>
              <a:rPr lang="en-US" sz="1600" dirty="0"/>
              <a:t>image </a:t>
            </a:r>
            <a:r>
              <a:rPr lang="en-US" sz="1600" dirty="0" smtClean="0"/>
              <a:t>retrieval </a:t>
            </a:r>
            <a:r>
              <a:rPr lang="en-US" sz="1600" dirty="0"/>
              <a:t>and structure-from-motion (</a:t>
            </a:r>
            <a:r>
              <a:rPr lang="en-US" sz="1600" dirty="0" err="1"/>
              <a:t>SfM</a:t>
            </a:r>
            <a:r>
              <a:rPr lang="en-US" sz="1600" dirty="0" smtClean="0"/>
              <a:t>)</a:t>
            </a:r>
          </a:p>
          <a:p>
            <a:r>
              <a:rPr lang="en-US" sz="1800" dirty="0" smtClean="0"/>
              <a:t>What is the challenge?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repetitive patterns</a:t>
            </a:r>
          </a:p>
          <a:p>
            <a:pPr lvl="1"/>
            <a:r>
              <a:rPr lang="en-US" sz="1600" dirty="0" smtClean="0"/>
              <a:t>visually </a:t>
            </a:r>
            <a:r>
              <a:rPr lang="en-US" sz="1600" dirty="0">
                <a:solidFill>
                  <a:srgbClr val="0070C0"/>
                </a:solidFill>
              </a:rPr>
              <a:t>indistinguishable</a:t>
            </a:r>
            <a:r>
              <a:rPr lang="en-US" sz="1600" dirty="0"/>
              <a:t> from </a:t>
            </a:r>
            <a:r>
              <a:rPr lang="en-US" sz="1600" dirty="0" smtClean="0"/>
              <a:t>ground truth</a:t>
            </a:r>
          </a:p>
          <a:p>
            <a:r>
              <a:rPr lang="en-US" sz="1800" dirty="0" smtClean="0"/>
              <a:t>What is the goal?</a:t>
            </a:r>
          </a:p>
          <a:p>
            <a:pPr lvl="1"/>
            <a:r>
              <a:rPr lang="en-US" sz="1600" dirty="0" smtClean="0"/>
              <a:t>feature </a:t>
            </a:r>
            <a:r>
              <a:rPr lang="en-US" sz="1600" dirty="0"/>
              <a:t>description with extra prior </a:t>
            </a:r>
            <a:r>
              <a:rPr lang="en-US" sz="1600" dirty="0" smtClean="0"/>
              <a:t>knowledge</a:t>
            </a:r>
          </a:p>
          <a:p>
            <a:pPr lvl="1"/>
            <a:r>
              <a:rPr lang="en-US" sz="1600" dirty="0" smtClean="0"/>
              <a:t>effectively </a:t>
            </a:r>
            <a:r>
              <a:rPr lang="en-US" sz="1600" dirty="0"/>
              <a:t>combine the </a:t>
            </a:r>
            <a:r>
              <a:rPr lang="en-US" sz="1600" dirty="0">
                <a:solidFill>
                  <a:srgbClr val="0070C0"/>
                </a:solidFill>
              </a:rPr>
              <a:t>local feature description</a:t>
            </a:r>
            <a:r>
              <a:rPr lang="en-US" sz="1600" dirty="0"/>
              <a:t> and off-the-shelf </a:t>
            </a:r>
            <a:r>
              <a:rPr lang="en-US" sz="1600" dirty="0">
                <a:solidFill>
                  <a:srgbClr val="0070C0"/>
                </a:solidFill>
              </a:rPr>
              <a:t>visual </a:t>
            </a:r>
            <a:r>
              <a:rPr lang="en-US" sz="1600" dirty="0" smtClean="0">
                <a:solidFill>
                  <a:srgbClr val="0070C0"/>
                </a:solidFill>
              </a:rPr>
              <a:t>understandings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436" y="956474"/>
            <a:ext cx="3431847" cy="39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</a:t>
            </a:r>
            <a:r>
              <a:rPr lang="en-US" dirty="0" smtClean="0"/>
              <a:t>problem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Why local feature </a:t>
            </a:r>
            <a:r>
              <a:rPr lang="en-US" sz="1600" dirty="0" smtClean="0"/>
              <a:t>descriptor?</a:t>
            </a:r>
          </a:p>
          <a:p>
            <a:pPr lvl="1"/>
            <a:r>
              <a:rPr lang="en-US" sz="1400" dirty="0"/>
              <a:t>panorama stitch- </a:t>
            </a:r>
            <a:r>
              <a:rPr lang="en-US" sz="1400" dirty="0" err="1"/>
              <a:t>ing</a:t>
            </a:r>
            <a:r>
              <a:rPr lang="en-US" sz="1400" dirty="0"/>
              <a:t> [21], wide-baseline matching [24, 54, 55], image re- </a:t>
            </a:r>
            <a:r>
              <a:rPr lang="en-US" sz="1400" dirty="0" err="1"/>
              <a:t>trieval</a:t>
            </a:r>
            <a:r>
              <a:rPr lang="en-US" sz="1400" dirty="0"/>
              <a:t> [27] and structure-from-motion (</a:t>
            </a:r>
            <a:r>
              <a:rPr lang="en-US" sz="1400" dirty="0" err="1"/>
              <a:t>SfM</a:t>
            </a:r>
            <a:r>
              <a:rPr lang="en-US" sz="1400" dirty="0" smtClean="0"/>
              <a:t>)</a:t>
            </a:r>
          </a:p>
          <a:p>
            <a:r>
              <a:rPr lang="en-US" sz="1600" dirty="0" smtClean="0"/>
              <a:t>What is the challenge?</a:t>
            </a:r>
          </a:p>
          <a:p>
            <a:pPr lvl="1"/>
            <a:r>
              <a:rPr lang="en-US" sz="1400" dirty="0"/>
              <a:t>due to repetitive patterns, the matching algorithm often finds false matches as nearest neighbors that are vi- </a:t>
            </a:r>
            <a:r>
              <a:rPr lang="en-US" sz="1400" dirty="0" err="1"/>
              <a:t>sually</a:t>
            </a:r>
            <a:r>
              <a:rPr lang="en-US" sz="1400" dirty="0"/>
              <a:t> indistinguishable from </a:t>
            </a:r>
            <a:r>
              <a:rPr lang="en-US" sz="1400" dirty="0" err="1" smtClean="0"/>
              <a:t>groundtruth</a:t>
            </a:r>
            <a:endParaRPr lang="en-US" sz="1400" dirty="0" smtClean="0"/>
          </a:p>
          <a:p>
            <a:r>
              <a:rPr lang="en-US" sz="1600" dirty="0" smtClean="0"/>
              <a:t>What is the goal?</a:t>
            </a:r>
          </a:p>
          <a:p>
            <a:pPr lvl="1"/>
            <a:r>
              <a:rPr lang="en-US" sz="1400" dirty="0"/>
              <a:t>we seek to enhance the local feature description with extra prior knowledge, which we refer to as introducing context awareness to augment local feature descriptors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/>
              <a:t>Previously, a multi-scale-like architecture can help to capture visual context of different </a:t>
            </a:r>
            <a:r>
              <a:rPr lang="en-US" sz="1400" dirty="0" smtClean="0"/>
              <a:t>levels</a:t>
            </a:r>
          </a:p>
          <a:p>
            <a:pPr lvl="1"/>
            <a:r>
              <a:rPr lang="en-US" sz="1400" dirty="0"/>
              <a:t>we strive to effectively combine the local feature description and off-the-shelf visual understandings so as to go beyond the local detail representation.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3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novel visual context </a:t>
            </a:r>
            <a:r>
              <a:rPr lang="en-US" dirty="0" smtClean="0"/>
              <a:t>encoder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high-level</a:t>
            </a:r>
            <a:r>
              <a:rPr lang="en-US" dirty="0"/>
              <a:t> visual understandings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novel geometric context </a:t>
            </a:r>
            <a:r>
              <a:rPr lang="en-US" dirty="0" smtClean="0"/>
              <a:t>encoder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unordered </a:t>
            </a:r>
            <a:r>
              <a:rPr lang="en-US" dirty="0">
                <a:solidFill>
                  <a:srgbClr val="0070C0"/>
                </a:solidFill>
              </a:rPr>
              <a:t>points </a:t>
            </a:r>
            <a:r>
              <a:rPr lang="en-US" dirty="0"/>
              <a:t>and exploits geometric </a:t>
            </a:r>
            <a:r>
              <a:rPr lang="en-US" dirty="0" smtClean="0"/>
              <a:t>cues</a:t>
            </a:r>
          </a:p>
          <a:p>
            <a:r>
              <a:rPr lang="en-US" dirty="0"/>
              <a:t>A novel N-pair </a:t>
            </a:r>
            <a:r>
              <a:rPr lang="en-US" dirty="0" smtClean="0"/>
              <a:t>loss</a:t>
            </a:r>
          </a:p>
          <a:p>
            <a:pPr lvl="1"/>
            <a:r>
              <a:rPr lang="en-US" dirty="0" smtClean="0"/>
              <a:t>requires </a:t>
            </a:r>
            <a:r>
              <a:rPr lang="en-US" dirty="0"/>
              <a:t>no manual hyper-parameter </a:t>
            </a:r>
            <a:r>
              <a:rPr lang="en-US" dirty="0" smtClean="0"/>
              <a:t>search</a:t>
            </a:r>
          </a:p>
          <a:p>
            <a:pPr lvl="1"/>
            <a:r>
              <a:rPr lang="en-US" dirty="0" smtClean="0"/>
              <a:t>better </a:t>
            </a:r>
            <a:r>
              <a:rPr lang="en-US" dirty="0"/>
              <a:t>convergence properties.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novel visual context encoder that integrates high-level visual understandings from regional image representation, a technique often used by image retrieval</a:t>
            </a:r>
            <a:endParaRPr lang="en-US" dirty="0" smtClean="0"/>
          </a:p>
          <a:p>
            <a:pPr lvl="1"/>
            <a:r>
              <a:rPr lang="en-US" dirty="0"/>
              <a:t>A novel geometric context encoder that consumes unordered points and exploits geometric cues from 2D </a:t>
            </a:r>
            <a:r>
              <a:rPr lang="en-US" dirty="0" err="1"/>
              <a:t>keypoint</a:t>
            </a:r>
            <a:r>
              <a:rPr lang="en-US" dirty="0"/>
              <a:t> </a:t>
            </a:r>
            <a:r>
              <a:rPr lang="en-US" dirty="0" err="1" smtClean="0"/>
              <a:t>distri-bution</a:t>
            </a:r>
            <a:r>
              <a:rPr lang="en-US" dirty="0"/>
              <a:t>, while being robust to complex variations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A novel N-pair loss that requires no manual hyper-parameter search and has better convergence properties.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0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Superpoint</a:t>
            </a:r>
            <a:r>
              <a:rPr lang="en-US" dirty="0"/>
              <a:t> </a:t>
            </a:r>
            <a:r>
              <a:rPr lang="en-US" dirty="0" smtClean="0"/>
              <a:t>(CVPR’18)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26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29101" y="1"/>
            <a:ext cx="2914900" cy="13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1359199"/>
            <a:ext cx="9144000" cy="31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50" y="202555"/>
            <a:ext cx="4061404" cy="47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4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 work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Learned </a:t>
            </a:r>
            <a:r>
              <a:rPr lang="en-US" dirty="0"/>
              <a:t>local </a:t>
            </a:r>
            <a:r>
              <a:rPr lang="en-US" dirty="0" smtClean="0"/>
              <a:t>descriptors</a:t>
            </a:r>
          </a:p>
          <a:p>
            <a:pPr lvl="1"/>
            <a:r>
              <a:rPr lang="en-US" dirty="0"/>
              <a:t> take </a:t>
            </a:r>
            <a:r>
              <a:rPr lang="en-US" dirty="0" smtClean="0"/>
              <a:t>individual </a:t>
            </a:r>
            <a:r>
              <a:rPr lang="en-US" dirty="0"/>
              <a:t>image patches as </a:t>
            </a:r>
            <a:r>
              <a:rPr lang="en-US" dirty="0" smtClean="0"/>
              <a:t>input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mtClean="0"/>
              <a:t>Medium: LSD-slam and ORB-slam2, a literature based explanation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8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474"/>
            <a:ext cx="9144000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Patch </a:t>
            </a:r>
            <a:r>
              <a:rPr lang="en-US" dirty="0" smtClean="0"/>
              <a:t>sampler</a:t>
            </a:r>
          </a:p>
          <a:p>
            <a:pPr lvl="1"/>
            <a:r>
              <a:rPr lang="en-US" dirty="0" smtClean="0"/>
              <a:t>SIFT feature detector</a:t>
            </a:r>
          </a:p>
          <a:p>
            <a:pPr lvl="1"/>
            <a:r>
              <a:rPr lang="en-US" dirty="0" smtClean="0"/>
              <a:t>32 x </a:t>
            </a:r>
            <a:r>
              <a:rPr lang="en-US" dirty="0"/>
              <a:t>32 gray-scale </a:t>
            </a:r>
            <a:r>
              <a:rPr lang="en-US" dirty="0" smtClean="0">
                <a:solidFill>
                  <a:srgbClr val="0070C0"/>
                </a:solidFill>
              </a:rPr>
              <a:t>patches</a:t>
            </a:r>
          </a:p>
          <a:p>
            <a:pPr lvl="1"/>
            <a:r>
              <a:rPr lang="en-US" dirty="0"/>
              <a:t>sampled by a spatial </a:t>
            </a:r>
            <a:r>
              <a:rPr lang="en-US" dirty="0" smtClean="0"/>
              <a:t>transformer </a:t>
            </a:r>
            <a:r>
              <a:rPr lang="en-US" dirty="0" smtClean="0">
                <a:solidFill>
                  <a:srgbClr val="0070C0"/>
                </a:solidFill>
              </a:rPr>
              <a:t>from SIFT</a:t>
            </a:r>
          </a:p>
          <a:p>
            <a:r>
              <a:rPr lang="en-US" dirty="0" smtClean="0"/>
              <a:t>Local </a:t>
            </a:r>
            <a:r>
              <a:rPr lang="en-US" dirty="0"/>
              <a:t>feature </a:t>
            </a:r>
            <a:r>
              <a:rPr lang="en-US" dirty="0" smtClean="0"/>
              <a:t>extractor</a:t>
            </a:r>
          </a:p>
          <a:p>
            <a:pPr lvl="1"/>
            <a:r>
              <a:rPr lang="en-US" dirty="0"/>
              <a:t>takes image patches as input, producing 128-d feature descriptions as </a:t>
            </a:r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7-layer CNN</a:t>
            </a:r>
          </a:p>
          <a:p>
            <a:r>
              <a:rPr lang="en-US" dirty="0"/>
              <a:t>Regional feature </a:t>
            </a:r>
            <a:r>
              <a:rPr lang="en-US" dirty="0" smtClean="0"/>
              <a:t>extractor</a:t>
            </a:r>
          </a:p>
          <a:p>
            <a:pPr lvl="1"/>
            <a:r>
              <a:rPr lang="en-US" dirty="0" smtClean="0"/>
              <a:t>features </a:t>
            </a:r>
            <a:r>
              <a:rPr lang="en-US" dirty="0"/>
              <a:t>from an </a:t>
            </a:r>
            <a:r>
              <a:rPr lang="en-US" dirty="0" smtClean="0"/>
              <a:t>off-the-shelf deep </a:t>
            </a:r>
            <a:r>
              <a:rPr lang="en-US" dirty="0"/>
              <a:t>image retrieval model of </a:t>
            </a:r>
            <a:r>
              <a:rPr lang="en-US" dirty="0" smtClean="0"/>
              <a:t>ResNet-50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0"/>
            <a:ext cx="4139952" cy="17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context encoder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kNN</a:t>
            </a:r>
            <a:r>
              <a:rPr lang="en-US" dirty="0" smtClean="0"/>
              <a:t> interpolation</a:t>
            </a:r>
          </a:p>
          <a:p>
            <a:r>
              <a:rPr lang="en-US" dirty="0" smtClean="0"/>
              <a:t>concatenate raw </a:t>
            </a:r>
            <a:r>
              <a:rPr lang="en-US" dirty="0"/>
              <a:t>local features </a:t>
            </a:r>
            <a:r>
              <a:rPr lang="en-US" dirty="0" smtClean="0"/>
              <a:t>and </a:t>
            </a:r>
            <a:r>
              <a:rPr lang="en-US" dirty="0"/>
              <a:t>regional features</a:t>
            </a:r>
            <a:endParaRPr lang="en-US" dirty="0" smtClean="0"/>
          </a:p>
          <a:p>
            <a:r>
              <a:rPr lang="en-US" dirty="0" smtClean="0"/>
              <a:t>Pass through MLPs</a:t>
            </a:r>
            <a:r>
              <a:rPr lang="en-US" dirty="0"/>
              <a:t>, forming the final 128-d features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0"/>
            <a:ext cx="4139952" cy="17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Geometric context encoder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4"/>
            <a:ext cx="5338936" cy="3534643"/>
          </a:xfrm>
        </p:spPr>
        <p:txBody>
          <a:bodyPr/>
          <a:lstStyle/>
          <a:p>
            <a:r>
              <a:rPr lang="en-US" dirty="0"/>
              <a:t>This module takes K unordered points as input, and </a:t>
            </a:r>
            <a:r>
              <a:rPr lang="en-US" dirty="0" smtClean="0"/>
              <a:t>outputs </a:t>
            </a:r>
            <a:r>
              <a:rPr lang="en-US" dirty="0"/>
              <a:t>128-d corresponding feature vectors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point coordinates</a:t>
            </a:r>
          </a:p>
          <a:p>
            <a:pPr lvl="1"/>
            <a:r>
              <a:rPr lang="en-US" dirty="0" err="1" smtClean="0"/>
              <a:t>Matchability</a:t>
            </a:r>
            <a:r>
              <a:rPr lang="en-US" dirty="0" smtClean="0"/>
              <a:t> predictor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966701"/>
            <a:ext cx="4165360" cy="1800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58" y="2966701"/>
            <a:ext cx="4032448" cy="1740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562" y="1"/>
            <a:ext cx="3614438" cy="15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4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N-pair loss</a:t>
            </a:r>
          </a:p>
          <a:p>
            <a:pPr lvl="1"/>
            <a:r>
              <a:rPr lang="en-US" dirty="0" smtClean="0"/>
              <a:t>positive pairs closer</a:t>
            </a:r>
          </a:p>
          <a:p>
            <a:pPr lvl="1"/>
            <a:r>
              <a:rPr lang="en-US" dirty="0" smtClean="0"/>
              <a:t>negative pairs farther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76" y="2191935"/>
            <a:ext cx="4407667" cy="2551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284" y="-20538"/>
            <a:ext cx="3995936" cy="1728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099" y="1751946"/>
            <a:ext cx="3569725" cy="7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aggregation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element-wise </a:t>
            </a:r>
            <a:r>
              <a:rPr lang="en-US" dirty="0"/>
              <a:t>summation and </a:t>
            </a:r>
            <a:r>
              <a:rPr lang="en-US" dirty="0" smtClean="0"/>
              <a:t>L2-normalization</a:t>
            </a:r>
          </a:p>
          <a:p>
            <a:pPr lvl="1"/>
            <a:r>
              <a:rPr lang="en-US" dirty="0"/>
              <a:t>same feature </a:t>
            </a:r>
            <a:r>
              <a:rPr lang="en-US" dirty="0" smtClean="0"/>
              <a:t>dimensionality</a:t>
            </a:r>
          </a:p>
          <a:p>
            <a:r>
              <a:rPr lang="en-US" dirty="0" smtClean="0"/>
              <a:t>Flexible</a:t>
            </a:r>
          </a:p>
          <a:p>
            <a:pPr lvl="1"/>
            <a:r>
              <a:rPr lang="en-US" dirty="0" smtClean="0"/>
              <a:t>still work when only geometric context is available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284" y="-20538"/>
            <a:ext cx="3995936" cy="17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474"/>
            <a:ext cx="9144000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context encoder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 our framework, the global feature can be derived by applying Maximum Activations of Convolutions (MAC) </a:t>
            </a:r>
            <a:r>
              <a:rPr lang="en-US" dirty="0" smtClean="0"/>
              <a:t>aggregation, </a:t>
            </a:r>
            <a:r>
              <a:rPr lang="en-US" dirty="0"/>
              <a:t>which simply max-pools over all dimensions of regional features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kNN</a:t>
            </a:r>
            <a:r>
              <a:rPr lang="en-US" dirty="0" smtClean="0"/>
              <a:t> interpolation</a:t>
            </a:r>
          </a:p>
          <a:p>
            <a:r>
              <a:rPr lang="en-US" dirty="0"/>
              <a:t>Finally, raw local features are concatenated and further mapped by MLPs, forming the final 128-d features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6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pt-BR" smtClean="0"/>
              <a:t>NIPS 2018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b="1" dirty="0">
                <a:hlinkClick r:id="rId3"/>
              </a:rPr>
              <a:t>LF</a:t>
            </a:r>
            <a:r>
              <a:rPr lang="en-US" dirty="0">
                <a:hlinkClick r:id="rId3"/>
              </a:rPr>
              <a:t>-</a:t>
            </a:r>
            <a:r>
              <a:rPr lang="en-US" b="1" dirty="0">
                <a:hlinkClick r:id="rId3"/>
              </a:rPr>
              <a:t>Net</a:t>
            </a:r>
            <a:r>
              <a:rPr lang="en-US" dirty="0">
                <a:hlinkClick r:id="rId3"/>
              </a:rPr>
              <a:t>: </a:t>
            </a:r>
            <a:r>
              <a:rPr lang="en-US" b="1" dirty="0">
                <a:hlinkClick r:id="rId3"/>
              </a:rPr>
              <a:t>learning local features </a:t>
            </a:r>
            <a:r>
              <a:rPr lang="en-US" dirty="0">
                <a:hlinkClick r:id="rId3"/>
              </a:rPr>
              <a:t>from </a:t>
            </a:r>
            <a:r>
              <a:rPr lang="en-US" b="1" dirty="0">
                <a:hlinkClick r:id="rId3"/>
              </a:rPr>
              <a:t>images</a:t>
            </a:r>
            <a:endParaRPr lang="en-US" dirty="0"/>
          </a:p>
          <a:p>
            <a:r>
              <a:rPr lang="en-US" dirty="0"/>
              <a:t>Y Ono, E </a:t>
            </a:r>
            <a:r>
              <a:rPr lang="en-US" dirty="0" err="1"/>
              <a:t>Trulls</a:t>
            </a:r>
            <a:r>
              <a:rPr lang="en-US" dirty="0"/>
              <a:t>, P </a:t>
            </a:r>
            <a:r>
              <a:rPr lang="en-US" dirty="0" err="1"/>
              <a:t>Fua</a:t>
            </a:r>
            <a:r>
              <a:rPr lang="en-US" dirty="0"/>
              <a:t>, KM Yi - Advances in Neural Information Processing Systems, </a:t>
            </a: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14" y="-499"/>
            <a:ext cx="7238771" cy="32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dataset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large-scale photo-tourism </a:t>
            </a:r>
            <a:r>
              <a:rPr lang="en-US" dirty="0" smtClean="0"/>
              <a:t>and </a:t>
            </a:r>
            <a:r>
              <a:rPr lang="en-US" dirty="0"/>
              <a:t>aerial datasets (GL3D</a:t>
            </a:r>
            <a:r>
              <a:rPr lang="en-US" dirty="0" smtClean="0"/>
              <a:t>), </a:t>
            </a:r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generate </a:t>
            </a:r>
            <a:r>
              <a:rPr lang="en-US" dirty="0" smtClean="0">
                <a:solidFill>
                  <a:srgbClr val="0070C0"/>
                </a:solidFill>
              </a:rPr>
              <a:t>ground truth </a:t>
            </a:r>
            <a:r>
              <a:rPr lang="en-US" dirty="0">
                <a:solidFill>
                  <a:srgbClr val="0070C0"/>
                </a:solidFill>
              </a:rPr>
              <a:t>matches from </a:t>
            </a:r>
            <a:r>
              <a:rPr lang="en-US" dirty="0" err="1">
                <a:solidFill>
                  <a:srgbClr val="0070C0"/>
                </a:solidFill>
              </a:rPr>
              <a:t>SfM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/>
              <a:t>Data </a:t>
            </a:r>
            <a:r>
              <a:rPr lang="en-US" dirty="0"/>
              <a:t>augmentation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Matchings on </a:t>
            </a:r>
            <a:r>
              <a:rPr lang="en-US" dirty="0" err="1" smtClean="0"/>
              <a:t>Hpatches</a:t>
            </a:r>
            <a:endParaRPr lang="en-US" dirty="0" smtClean="0"/>
          </a:p>
          <a:p>
            <a:pPr lvl="1"/>
            <a:r>
              <a:rPr lang="en-US" dirty="0"/>
              <a:t>Recall = # Correct Matches / # </a:t>
            </a:r>
            <a:r>
              <a:rPr lang="en-US" dirty="0" smtClean="0"/>
              <a:t>Correspondences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698"/>
            <a:ext cx="9144000" cy="23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426"/>
            <a:ext cx="9144000" cy="30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short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descriptor</a:t>
            </a:r>
          </a:p>
          <a:p>
            <a:r>
              <a:rPr lang="en-US" dirty="0" smtClean="0"/>
              <a:t>Local patches (VGG-like) + global features (</a:t>
            </a:r>
            <a:r>
              <a:rPr lang="en-US" dirty="0" err="1" smtClean="0"/>
              <a:t>ResNet</a:t>
            </a:r>
            <a:r>
              <a:rPr lang="en-US" dirty="0" smtClean="0"/>
              <a:t>) + Point coordinates (</a:t>
            </a:r>
            <a:r>
              <a:rPr lang="en-US" dirty="0" err="1" smtClean="0"/>
              <a:t>PointNet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and </a:t>
            </a: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</a:t>
            </a:r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Slow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End-to-end training</a:t>
            </a:r>
          </a:p>
          <a:p>
            <a:pPr lvl="1"/>
            <a:r>
              <a:rPr lang="en-US" dirty="0"/>
              <a:t>we freeze only the regional model and train from scratch with Eq. 7 on the augmented </a:t>
            </a:r>
            <a:r>
              <a:rPr lang="en-US" dirty="0" smtClean="0"/>
              <a:t>feature</a:t>
            </a:r>
          </a:p>
          <a:p>
            <a:pPr lvl="1"/>
            <a:r>
              <a:rPr lang="en-US" dirty="0"/>
              <a:t>end-to-end train with the regional </a:t>
            </a:r>
            <a:r>
              <a:rPr lang="en-US" dirty="0" smtClean="0"/>
              <a:t>model. No improvement.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724" y="1419622"/>
            <a:ext cx="3705076" cy="153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SIFT is robust with subpixel accuracy</a:t>
            </a:r>
          </a:p>
          <a:p>
            <a:pPr lvl="1"/>
            <a:r>
              <a:rPr lang="en-US" dirty="0" smtClean="0"/>
              <a:t>LF-Net: </a:t>
            </a:r>
            <a:r>
              <a:rPr lang="en-US" dirty="0" err="1" smtClean="0"/>
              <a:t>softargmax</a:t>
            </a:r>
            <a:endParaRPr lang="en-US" dirty="0" smtClean="0"/>
          </a:p>
          <a:p>
            <a:pPr lvl="1"/>
            <a:r>
              <a:rPr lang="en-US" dirty="0" smtClean="0"/>
              <a:t>Change backbone</a:t>
            </a:r>
            <a:r>
              <a:rPr lang="en-US" dirty="0"/>
              <a:t>:</a:t>
            </a:r>
            <a:r>
              <a:rPr lang="en-US" dirty="0" smtClean="0"/>
              <a:t> receptive field vs. efficiency</a:t>
            </a:r>
          </a:p>
          <a:p>
            <a:r>
              <a:rPr lang="en-US" dirty="0" smtClean="0"/>
              <a:t>Training dataset is from COLMAP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normalization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Learning to find good correspondences</a:t>
            </a:r>
            <a:endParaRPr lang="en-US" dirty="0"/>
          </a:p>
          <a:p>
            <a:r>
              <a:rPr lang="en-US" dirty="0"/>
              <a:t>KM Yi, E </a:t>
            </a:r>
            <a:r>
              <a:rPr lang="en-US" dirty="0" err="1"/>
              <a:t>Trulls</a:t>
            </a:r>
            <a:r>
              <a:rPr lang="en-US" dirty="0"/>
              <a:t> </a:t>
            </a:r>
            <a:r>
              <a:rPr lang="en-US" dirty="0" err="1"/>
              <a:t>Fortuny</a:t>
            </a:r>
            <a:r>
              <a:rPr lang="en-US" dirty="0"/>
              <a:t>, Y Ono, V </a:t>
            </a:r>
            <a:r>
              <a:rPr lang="en-US" dirty="0" err="1"/>
              <a:t>Lepetit</a:t>
            </a:r>
            <a:r>
              <a:rPr lang="en-US" dirty="0"/>
              <a:t>, M Salzmann… - Proceedings of the 2018 …,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03598"/>
            <a:ext cx="3774642" cy="1584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565" y="1059584"/>
            <a:ext cx="3522465" cy="29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91" lvl="1" indent="-342891">
              <a:buFont typeface="Arial" pitchFamily="34" charset="0"/>
              <a:buChar char="•"/>
            </a:pPr>
            <a:r>
              <a:rPr lang="en-US" dirty="0"/>
              <a:t>LF-Net: Local Feature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Contribution</a:t>
            </a:r>
          </a:p>
          <a:p>
            <a:pPr lvl="1"/>
            <a:r>
              <a:rPr lang="en-US" dirty="0" smtClean="0"/>
              <a:t>Trainable end-to-end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image </a:t>
            </a:r>
            <a:r>
              <a:rPr lang="en-US" dirty="0" smtClean="0"/>
              <a:t>pairs: relative </a:t>
            </a:r>
            <a:r>
              <a:rPr lang="en-US" dirty="0"/>
              <a:t>pose and corresponding depth maps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</a:t>
            </a:r>
            <a:r>
              <a:rPr lang="en-US" dirty="0" smtClean="0"/>
              <a:t>problem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Contribution</a:t>
            </a:r>
          </a:p>
          <a:p>
            <a:pPr lvl="1"/>
            <a:r>
              <a:rPr lang="en-US" dirty="0"/>
              <a:t>we propose a sparse-matching method with a novel deep architecture, which we name LF-Net, for Local Feature </a:t>
            </a:r>
            <a:r>
              <a:rPr lang="en-US" dirty="0" smtClean="0"/>
              <a:t>Network</a:t>
            </a:r>
          </a:p>
          <a:p>
            <a:pPr lvl="1"/>
            <a:r>
              <a:rPr lang="en-US" dirty="0"/>
              <a:t>we use image pairs for which we know the relative pose and corresponding depth maps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6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6695</TotalTime>
  <Words>2521</Words>
  <Application>Microsoft Macintosh PowerPoint</Application>
  <PresentationFormat>On-screen Show (16:9)</PresentationFormat>
  <Paragraphs>458</Paragraphs>
  <Slides>79</Slides>
  <Notes>22</Notes>
  <HiddenSlides>24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Calibri</vt:lpstr>
      <vt:lpstr>Wingdings</vt:lpstr>
      <vt:lpstr>맑은 고딕</vt:lpstr>
      <vt:lpstr>新細明體</vt:lpstr>
      <vt:lpstr>Arial</vt:lpstr>
      <vt:lpstr>Office Theme</vt:lpstr>
      <vt:lpstr>Custom Design</vt:lpstr>
      <vt:lpstr>2D Feature Detectors and Descriptors</vt:lpstr>
      <vt:lpstr>Outlines</vt:lpstr>
      <vt:lpstr>Motivation and problem description</vt:lpstr>
      <vt:lpstr>Motivation and problem description</vt:lpstr>
      <vt:lpstr>SIFT: strong baseline</vt:lpstr>
      <vt:lpstr>Superpoint (CVPR’18)</vt:lpstr>
      <vt:lpstr>PowerPoint Presentation</vt:lpstr>
      <vt:lpstr>Highlights</vt:lpstr>
      <vt:lpstr>Motivation and problem description</vt:lpstr>
      <vt:lpstr>Method overview</vt:lpstr>
      <vt:lpstr>Pipeline</vt:lpstr>
      <vt:lpstr>Pipeline</vt:lpstr>
      <vt:lpstr>Loss</vt:lpstr>
      <vt:lpstr>Loss</vt:lpstr>
      <vt:lpstr>Method details and analysis</vt:lpstr>
      <vt:lpstr>Method details and analysis</vt:lpstr>
      <vt:lpstr>Detector details</vt:lpstr>
      <vt:lpstr>Detector details</vt:lpstr>
      <vt:lpstr>Descriptor details</vt:lpstr>
      <vt:lpstr>Descriptor details</vt:lpstr>
      <vt:lpstr>Training data</vt:lpstr>
      <vt:lpstr>Qualitative results</vt:lpstr>
      <vt:lpstr>Matching score on indoor and outdoor</vt:lpstr>
      <vt:lpstr>In short</vt:lpstr>
      <vt:lpstr>Future work and discussion</vt:lpstr>
      <vt:lpstr>Questions?</vt:lpstr>
      <vt:lpstr>PowerPoint Presentation</vt:lpstr>
      <vt:lpstr>Motivation and problem description</vt:lpstr>
      <vt:lpstr>Qualitative results</vt:lpstr>
      <vt:lpstr>Main idea</vt:lpstr>
      <vt:lpstr>Prior work</vt:lpstr>
      <vt:lpstr>Method overview</vt:lpstr>
      <vt:lpstr>Method overview</vt:lpstr>
      <vt:lpstr>Pipeline</vt:lpstr>
      <vt:lpstr>Pipeline</vt:lpstr>
      <vt:lpstr>Pipeline</vt:lpstr>
      <vt:lpstr>Loss</vt:lpstr>
      <vt:lpstr>PowerPoint Presentation</vt:lpstr>
      <vt:lpstr>Get feature points</vt:lpstr>
      <vt:lpstr>PowerPoint Presentation</vt:lpstr>
      <vt:lpstr>Multiscale detection at test time</vt:lpstr>
      <vt:lpstr>Method details and analysis</vt:lpstr>
      <vt:lpstr>Method details and analysis</vt:lpstr>
      <vt:lpstr>Training Data</vt:lpstr>
      <vt:lpstr>Experiments</vt:lpstr>
      <vt:lpstr>PowerPoint Presentation</vt:lpstr>
      <vt:lpstr>Experiments</vt:lpstr>
      <vt:lpstr>Qualitative results</vt:lpstr>
      <vt:lpstr>Qualitative results</vt:lpstr>
      <vt:lpstr>Qualitative results - InLoc</vt:lpstr>
      <vt:lpstr>Qualitative results – Day-Night</vt:lpstr>
      <vt:lpstr>In short</vt:lpstr>
      <vt:lpstr>Future work and discussion</vt:lpstr>
      <vt:lpstr>Questions?</vt:lpstr>
      <vt:lpstr>PowerPoint Presentation</vt:lpstr>
      <vt:lpstr>Motivation and problem description</vt:lpstr>
      <vt:lpstr>Motivation and problem description</vt:lpstr>
      <vt:lpstr>Contributions</vt:lpstr>
      <vt:lpstr>Contributions</vt:lpstr>
      <vt:lpstr>PowerPoint Presentation</vt:lpstr>
      <vt:lpstr>Prior work</vt:lpstr>
      <vt:lpstr>Method overview</vt:lpstr>
      <vt:lpstr>Preparation module</vt:lpstr>
      <vt:lpstr>Visual context encoder</vt:lpstr>
      <vt:lpstr>Geometric context encoder</vt:lpstr>
      <vt:lpstr>Loss</vt:lpstr>
      <vt:lpstr>Feature aggregation</vt:lpstr>
      <vt:lpstr>Method overview</vt:lpstr>
      <vt:lpstr>Visual context encoder</vt:lpstr>
      <vt:lpstr>Implementation details</vt:lpstr>
      <vt:lpstr>Experiments</vt:lpstr>
      <vt:lpstr>PowerPoint Presentation</vt:lpstr>
      <vt:lpstr>In short</vt:lpstr>
      <vt:lpstr>Future work and discussion</vt:lpstr>
      <vt:lpstr>Questions?</vt:lpstr>
      <vt:lpstr>Takeaways</vt:lpstr>
      <vt:lpstr>Thank you</vt:lpstr>
      <vt:lpstr>Backup</vt:lpstr>
      <vt:lpstr>Context normalization</vt:lpstr>
    </vt:vector>
  </TitlesOfParts>
  <Company>Microsoft Corporation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Eric Jau</cp:lastModifiedBy>
  <cp:revision>324</cp:revision>
  <cp:lastPrinted>2019-05-29T05:24:53Z</cp:lastPrinted>
  <dcterms:created xsi:type="dcterms:W3CDTF">2014-04-01T16:27:38Z</dcterms:created>
  <dcterms:modified xsi:type="dcterms:W3CDTF">2019-05-29T19:51:56Z</dcterms:modified>
</cp:coreProperties>
</file>