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3"/>
  </p:notesMasterIdLst>
  <p:handoutMasterIdLst>
    <p:handoutMasterId r:id="rId44"/>
  </p:handoutMasterIdLst>
  <p:sldIdLst>
    <p:sldId id="336" r:id="rId3"/>
    <p:sldId id="392" r:id="rId4"/>
    <p:sldId id="457" r:id="rId5"/>
    <p:sldId id="396" r:id="rId6"/>
    <p:sldId id="447" r:id="rId7"/>
    <p:sldId id="458" r:id="rId8"/>
    <p:sldId id="423" r:id="rId9"/>
    <p:sldId id="424" r:id="rId10"/>
    <p:sldId id="425" r:id="rId11"/>
    <p:sldId id="436" r:id="rId12"/>
    <p:sldId id="430" r:id="rId13"/>
    <p:sldId id="427" r:id="rId14"/>
    <p:sldId id="439" r:id="rId15"/>
    <p:sldId id="465" r:id="rId16"/>
    <p:sldId id="442" r:id="rId17"/>
    <p:sldId id="438" r:id="rId18"/>
    <p:sldId id="440" r:id="rId19"/>
    <p:sldId id="443" r:id="rId20"/>
    <p:sldId id="446" r:id="rId21"/>
    <p:sldId id="444" r:id="rId22"/>
    <p:sldId id="435" r:id="rId23"/>
    <p:sldId id="431" r:id="rId24"/>
    <p:sldId id="434" r:id="rId25"/>
    <p:sldId id="461" r:id="rId26"/>
    <p:sldId id="445" r:id="rId27"/>
    <p:sldId id="432" r:id="rId28"/>
    <p:sldId id="460" r:id="rId29"/>
    <p:sldId id="450" r:id="rId30"/>
    <p:sldId id="451" r:id="rId31"/>
    <p:sldId id="452" r:id="rId32"/>
    <p:sldId id="453" r:id="rId33"/>
    <p:sldId id="454" r:id="rId34"/>
    <p:sldId id="456" r:id="rId35"/>
    <p:sldId id="448" r:id="rId36"/>
    <p:sldId id="335" r:id="rId37"/>
    <p:sldId id="332" r:id="rId38"/>
    <p:sldId id="462" r:id="rId39"/>
    <p:sldId id="463" r:id="rId40"/>
    <p:sldId id="464" r:id="rId41"/>
    <p:sldId id="459" r:id="rId4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 Zh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/>
    <p:restoredTop sz="88057"/>
  </p:normalViewPr>
  <p:slideViewPr>
    <p:cSldViewPr>
      <p:cViewPr>
        <p:scale>
          <a:sx n="130" d="100"/>
          <a:sy n="130" d="100"/>
        </p:scale>
        <p:origin x="72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28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89069-FB9F-A341-94DD-D1EF57B90AF2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1D73-9824-E549-A78F-C579DC75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AA81-7CBA-4B42-96F4-0EF9C87CBBEC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C160-237F-FD4A-8F81-7215B75F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C160-237F-FD4A-8F81-7215B75F56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they </a:t>
            </a:r>
            <a:r>
              <a:rPr lang="en-US" dirty="0" err="1" smtClean="0"/>
              <a:t>typ</a:t>
            </a:r>
            <a:r>
              <a:rPr lang="en-US" dirty="0" smtClean="0"/>
              <a:t>- </a:t>
            </a:r>
            <a:r>
              <a:rPr lang="en-US" dirty="0" err="1" smtClean="0"/>
              <a:t>ically</a:t>
            </a:r>
            <a:r>
              <a:rPr lang="en-US" dirty="0" smtClean="0"/>
              <a:t> perform poorly under extreme appearance changes, e.g., between day and night [71] or seasons [46], or in weakly textured scenes [59].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C160-237F-FD4A-8F81-7215B75F56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sparse-matching method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C160-237F-FD4A-8F81-7215B75F56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C160-237F-FD4A-8F81-7215B75F56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C160-237F-FD4A-8F81-7215B75F56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 Reid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Head of the School of Computer Science at the University of Adelaide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DC160-237F-FD4A-8F81-7215B75F56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170256" y="4606534"/>
            <a:ext cx="803488" cy="197464"/>
            <a:chOff x="3275856" y="1242391"/>
            <a:chExt cx="1656184" cy="407020"/>
          </a:xfrm>
        </p:grpSpPr>
        <p:sp>
          <p:nvSpPr>
            <p:cNvPr id="3" name="Rounded Rectangle 2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4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-20744" y="3457300"/>
            <a:ext cx="9144000" cy="62661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20744" y="4102949"/>
            <a:ext cx="9144000" cy="4606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2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664247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4704" y="1124444"/>
            <a:ext cx="9144000" cy="626618"/>
          </a:xfrm>
          <a:prstGeom prst="rect">
            <a:avLst/>
          </a:prstGeom>
        </p:spPr>
        <p:txBody>
          <a:bodyPr anchor="ctr"/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4704" y="2281046"/>
            <a:ext cx="9144000" cy="4606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59833" y="4227936"/>
            <a:ext cx="3086100" cy="2746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0" y="3271678"/>
            <a:ext cx="9144000" cy="4606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47531" y="4594226"/>
            <a:ext cx="8229600" cy="35378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880" y="0"/>
            <a:ext cx="8496944" cy="884466"/>
          </a:xfrm>
          <a:prstGeom prst="rect">
            <a:avLst/>
          </a:prstGeom>
        </p:spPr>
        <p:txBody>
          <a:bodyPr anchor="ctr"/>
          <a:lstStyle>
            <a:lvl1pPr algn="l" latinLnBrk="0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59584"/>
            <a:ext cx="8229600" cy="3534643"/>
          </a:xfrm>
          <a:prstGeom prst="rect">
            <a:avLst/>
          </a:prstGeom>
        </p:spPr>
        <p:txBody>
          <a:bodyPr/>
          <a:lstStyle>
            <a:lvl1pPr latinLnBrk="0">
              <a:defRPr sz="1800">
                <a:latin typeface="Arial" charset="0"/>
                <a:ea typeface="Arial" charset="0"/>
                <a:cs typeface="Arial" charset="0"/>
              </a:defRPr>
            </a:lvl1pPr>
            <a:lvl2pPr latinLnBrk="0">
              <a:defRPr sz="1600">
                <a:latin typeface="Arial" charset="0"/>
                <a:ea typeface="Arial" charset="0"/>
                <a:cs typeface="Arial" charset="0"/>
              </a:defRPr>
            </a:lvl2pPr>
            <a:lvl3pPr latinLnBrk="0">
              <a:defRPr sz="1400">
                <a:latin typeface="Arial" charset="0"/>
                <a:ea typeface="Arial" charset="0"/>
                <a:cs typeface="Arial" charset="0"/>
              </a:defRPr>
            </a:lvl3pPr>
            <a:lvl4pPr latinLnBrk="0">
              <a:defRPr sz="1200">
                <a:latin typeface="Arial" charset="0"/>
                <a:ea typeface="Arial" charset="0"/>
                <a:cs typeface="Arial" charset="0"/>
              </a:defRPr>
            </a:lvl4pPr>
            <a:lvl5pPr latinLnBrk="0"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94213"/>
            <a:ext cx="91474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915566"/>
            <a:ext cx="914746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4666235"/>
            <a:ext cx="8229600" cy="35378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7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4" r:id="rId3"/>
    <p:sldLayoutId id="2147483673" r:id="rId4"/>
    <p:sldLayoutId id="214748366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holar.google.com/scholar_url?url=https://arxiv.org/abs/1912.10615&amp;hl=en&amp;sa=T&amp;oi=gsb&amp;ct=res&amp;cd=0&amp;d=823859441730123149&amp;ei=erczXqapAZC-yQTQuICYAg&amp;scisig=AAGBfm12DAdYaR--AxpEm9xyhtBf-D8ITA" TargetMode="Externa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_url?url=https://arxiv.org/abs/1909.09803&amp;hl=en&amp;sa=T&amp;oi=gsb&amp;ct=res&amp;cd=0&amp;d=18395915521235625989&amp;ei=kh4yXp1v3fTKBO-AvqAJ&amp;scisig=AAGBfm2i-DNMcsO_ttfKGCHiCjaXSZVvfg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_url?url=https://arxiv.org/abs/1909.09803&amp;hl=en&amp;sa=T&amp;oi=gsb&amp;ct=res&amp;cd=0&amp;d=18395915521235625989&amp;ei=kh4yXp1v3fTKBO-AvqAJ&amp;scisig=AAGBfm2i-DNMcsO_ttfKGCHiCjaXSZVvfg" TargetMode="External"/><Relationship Id="rId4" Type="http://schemas.openxmlformats.org/officeDocument/2006/relationships/hyperlink" Target="https://scholar.google.com/scholar_url?url=http://openaccess.thecvf.com/content_CVPR_2019/html/Xue_Beyond_Tracking_Selecting_Memory_and_Refining_Poses_for_Deep_Visual_CVPR_2019_paper.html&amp;hl=en&amp;sa=T&amp;oi=gsb&amp;ct=res&amp;cd=0&amp;d=12640419093933146206&amp;ei=Lx0yXsCrB930ygTvgL6gCQ&amp;scisig=AAGBfm0SXNzh1dYvM-8QWyWR28pd9GnWlg" TargetMode="External"/><Relationship Id="rId5" Type="http://schemas.openxmlformats.org/officeDocument/2006/relationships/hyperlink" Target="https://scholar.google.com/scholar_url?url=http://openaccess.thecvf.com/content_ECCV_2018/html/Nan_Yang_Deep_Virtual_Stereo_ECCV_2018_paper.html&amp;hl=en&amp;sa=T&amp;oi=gsb&amp;ct=res&amp;cd=1&amp;d=12879337060704399990&amp;ei=aR0yXrzmH4yQygTD6b_4Ag&amp;scisig=AAGBfm2bZHlgI053eRFQ8UALcWsfOH5sbg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holar.google.com/scholar_url?url=https://arxiv.org/abs/1912.03426&amp;hl=en&amp;sa=T&amp;oi=gsb&amp;ct=res&amp;cd=0&amp;d=2771577327708332727&amp;ei=JrcvXuf4G930ygTvgL6gCQ&amp;scisig=AAGBfm1b61SebApygoZ-a_bTZhIveQy4T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holar.google.com/scholar_url?url=https://arxiv.org/abs/1912.10615&amp;hl=en&amp;sa=T&amp;oi=gsb&amp;ct=res&amp;cd=0&amp;d=823859441730123149&amp;ei=erczXqapAZC-yQTQuICYAg&amp;scisig=AAGBfm12DAdYaR--AxpEm9xyhtBf-D8ITA" TargetMode="Externa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holar.google.com/scholar_url?url=https://arxiv.org/abs/1912.10615&amp;hl=en&amp;sa=T&amp;oi=gsb&amp;ct=res&amp;cd=0&amp;d=823859441730123149&amp;ei=erczXqapAZC-yQTQuICYAg&amp;scisig=AAGBfm12DAdYaR--AxpEm9xyhtBf-D8ITA" TargetMode="External"/><Relationship Id="rId3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IuBGKxgaxS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_url?url=http://openaccess.thecvf.com/content_ECCV_2018/html/Nan_Yang_Deep_Virtual_Stereo_ECCV_2018_paper.html&amp;hl=en&amp;sa=T&amp;oi=gsb&amp;ct=res&amp;cd=1&amp;d=12879337060704399990&amp;ei=aR0yXrzmH4yQygTD6b_4Ag&amp;scisig=AAGBfm2bZHlgI053eRFQ8UALcWsfOH5sbg" TargetMode="External"/><Relationship Id="rId4" Type="http://schemas.openxmlformats.org/officeDocument/2006/relationships/hyperlink" Target="https://scholar.google.com/scholar_url?url=https://arxiv.org/abs/1912.03426&amp;hl=en&amp;sa=T&amp;oi=gsb&amp;ct=res&amp;cd=0&amp;d=2771577327708332727&amp;ei=JrcvXuf4G930ygTvgL6gCQ&amp;scisig=AAGBfm1b61SebApygoZ-a_bTZhIveQy4Tg" TargetMode="External"/><Relationship Id="rId5" Type="http://schemas.openxmlformats.org/officeDocument/2006/relationships/hyperlink" Target="https://scholar.google.com/scholar_url?url=https://arxiv.org/abs/1909.09803&amp;hl=en&amp;sa=T&amp;oi=gsb&amp;ct=res&amp;cd=0&amp;d=18395915521235625989&amp;ei=kh4yXp1v3fTKBO-AvqAJ&amp;scisig=AAGBfm2i-DNMcsO_ttfKGCHiCjaXSZVvfg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cholar.google.com/scholar_url?url=http://openaccess.thecvf.com/content_CVPR_2019/html/Xue_Beyond_Tracking_Selecting_Memory_and_Refining_Poses_for_Deep_Visual_CVPR_2019_paper.html&amp;hl=en&amp;sa=T&amp;oi=gsb&amp;ct=res&amp;cd=0&amp;d=12640419093933146206&amp;ei=Lx0yXsCrB930ygTvgL6gCQ&amp;scisig=AAGBfm0SXNzh1dYvM-8QWyWR28pd9GnWl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scholar.google.com/scholar_url?url=https://arxiv.org/abs/1912.03426&amp;hl=en&amp;sa=T&amp;oi=gsb&amp;ct=res&amp;cd=0&amp;d=2771577327708332727&amp;ei=JrcvXuf4G930ygTvgL6gCQ&amp;scisig=AAGBfm1b61SebApygoZ-a_bTZhIveQy4Tg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Visual </a:t>
            </a:r>
            <a:r>
              <a:rPr lang="en-US" dirty="0" err="1" smtClean="0"/>
              <a:t>Odometry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CV&amp;ML reading group, 2020/01/31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Presenter: You-Yi Jau, M.S. in </a:t>
            </a:r>
            <a:r>
              <a:rPr lang="en-US" dirty="0" smtClean="0"/>
              <a:t>UCSD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</a:t>
            </a:r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4"/>
            <a:ext cx="5813770" cy="3534643"/>
          </a:xfrm>
        </p:spPr>
        <p:txBody>
          <a:bodyPr/>
          <a:lstStyle/>
          <a:p>
            <a:r>
              <a:rPr lang="en-US" sz="1800" dirty="0" smtClean="0"/>
              <a:t>Contribution</a:t>
            </a: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Fully self-supervised framework</a:t>
            </a:r>
            <a:r>
              <a:rPr lang="en-US" sz="1600" dirty="0"/>
              <a:t> for the learning of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depth-aware</a:t>
            </a:r>
            <a:r>
              <a:rPr lang="en-US" sz="1600" b="1" dirty="0"/>
              <a:t> </a:t>
            </a:r>
            <a:r>
              <a:rPr lang="en-US" sz="1600" dirty="0" err="1"/>
              <a:t>keypoint</a:t>
            </a:r>
            <a:r>
              <a:rPr lang="en-US" sz="1600" dirty="0"/>
              <a:t> detection and description </a:t>
            </a:r>
            <a:r>
              <a:rPr lang="en-US" sz="1600" dirty="0" smtClean="0"/>
              <a:t>from </a:t>
            </a:r>
            <a:r>
              <a:rPr lang="en-US" sz="1600" dirty="0"/>
              <a:t>unlabeled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videos</a:t>
            </a: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3D multi-view adaptation</a:t>
            </a:r>
            <a:r>
              <a:rPr lang="en-US" sz="1600" dirty="0"/>
              <a:t>, a novel adaptation technique that exploits the temporal context in </a:t>
            </a:r>
            <a:r>
              <a:rPr lang="en-US" sz="1600" dirty="0" smtClean="0"/>
              <a:t>videos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ntegrating with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state-of-the-art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tracking method</a:t>
            </a:r>
            <a:r>
              <a:rPr lang="en-US" sz="1600" dirty="0"/>
              <a:t> such as Direct Sparse </a:t>
            </a:r>
            <a:r>
              <a:rPr lang="en-US" sz="1600" dirty="0" err="1"/>
              <a:t>Odometry</a:t>
            </a:r>
            <a:r>
              <a:rPr lang="en-US" sz="1600" dirty="0"/>
              <a:t> (DSO)</a:t>
            </a: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70" y="997268"/>
            <a:ext cx="2605293" cy="36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Learning-based methods for </a:t>
            </a:r>
            <a:r>
              <a:rPr lang="en-US" dirty="0" err="1" smtClean="0"/>
              <a:t>keypoint</a:t>
            </a:r>
            <a:r>
              <a:rPr lang="en-US" dirty="0" smtClean="0"/>
              <a:t> estimation</a:t>
            </a:r>
          </a:p>
          <a:p>
            <a:pPr lvl="1"/>
            <a:r>
              <a:rPr lang="en-US" dirty="0" smtClean="0"/>
              <a:t>Supervised method: </a:t>
            </a:r>
            <a:r>
              <a:rPr lang="en-US" dirty="0"/>
              <a:t>LIFT (</a:t>
            </a:r>
            <a:r>
              <a:rPr lang="en-US" dirty="0" smtClean="0"/>
              <a:t>Kwang et al.), LF-Net (Yuki et al.)</a:t>
            </a:r>
          </a:p>
          <a:p>
            <a:pPr lvl="1"/>
            <a:r>
              <a:rPr lang="en-US" dirty="0" smtClean="0"/>
              <a:t>Self-supervised: </a:t>
            </a:r>
            <a:r>
              <a:rPr lang="en-US" dirty="0" err="1" smtClean="0"/>
              <a:t>Superpoint</a:t>
            </a:r>
            <a:r>
              <a:rPr lang="en-US" dirty="0" smtClean="0"/>
              <a:t> (Daniel et al.), </a:t>
            </a:r>
            <a:r>
              <a:rPr lang="en-US" dirty="0" err="1" smtClean="0"/>
              <a:t>Unsuperpoint</a:t>
            </a:r>
            <a:r>
              <a:rPr lang="en-US" dirty="0" smtClean="0"/>
              <a:t> (Peter et al.)</a:t>
            </a:r>
          </a:p>
          <a:p>
            <a:r>
              <a:rPr lang="en-US" dirty="0" smtClean="0"/>
              <a:t>Learning-based methods for visual </a:t>
            </a:r>
            <a:r>
              <a:rPr lang="en-US" dirty="0" err="1" smtClean="0"/>
              <a:t>odometry</a:t>
            </a:r>
            <a:endParaRPr lang="en-US" dirty="0" smtClean="0"/>
          </a:p>
          <a:p>
            <a:pPr lvl="1"/>
            <a:r>
              <a:rPr lang="en-US" dirty="0" err="1" smtClean="0"/>
              <a:t>Sfm</a:t>
            </a:r>
            <a:r>
              <a:rPr lang="en-US" dirty="0" smtClean="0"/>
              <a:t>-learner (Zhou et al.)</a:t>
            </a:r>
          </a:p>
          <a:p>
            <a:pPr lvl="1"/>
            <a:r>
              <a:rPr lang="en-US" dirty="0" smtClean="0"/>
              <a:t>Visual </a:t>
            </a:r>
            <a:r>
              <a:rPr lang="en-US" dirty="0" err="1" smtClean="0"/>
              <a:t>odometry</a:t>
            </a:r>
            <a:r>
              <a:rPr lang="en-US" dirty="0" smtClean="0"/>
              <a:t> </a:t>
            </a:r>
            <a:r>
              <a:rPr lang="en-US" dirty="0"/>
              <a:t>revisited (</a:t>
            </a:r>
            <a:r>
              <a:rPr lang="en-US" dirty="0" err="1" smtClean="0"/>
              <a:t>Huangying</a:t>
            </a:r>
            <a:r>
              <a:rPr lang="en-US" dirty="0" smtClean="0"/>
              <a:t> et al.)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prediction</a:t>
            </a:r>
          </a:p>
          <a:p>
            <a:r>
              <a:rPr lang="en-US" dirty="0" err="1" smtClean="0"/>
              <a:t>Keypoint</a:t>
            </a:r>
            <a:r>
              <a:rPr lang="en-US" dirty="0" smtClean="0"/>
              <a:t> prediction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111" y="1065115"/>
            <a:ext cx="3782689" cy="36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Input/ Output</a:t>
            </a:r>
          </a:p>
          <a:p>
            <a:r>
              <a:rPr lang="en-US" dirty="0" err="1" smtClean="0"/>
              <a:t>DepthNet</a:t>
            </a:r>
            <a:endParaRPr lang="en-US" dirty="0" smtClean="0"/>
          </a:p>
          <a:p>
            <a:pPr lvl="1"/>
            <a:r>
              <a:rPr lang="en-US" dirty="0" smtClean="0"/>
              <a:t>RGB Image </a:t>
            </a:r>
            <a:r>
              <a:rPr lang="en-US" dirty="0" smtClean="0">
                <a:sym typeface="Wingdings"/>
              </a:rPr>
              <a:t> “Scale-ambiguous” dense (inverse) depth map </a:t>
            </a:r>
            <a:r>
              <a:rPr lang="en-US" b="1" dirty="0" smtClean="0">
                <a:sym typeface="Wingdings"/>
              </a:rPr>
              <a:t>D</a:t>
            </a:r>
          </a:p>
          <a:p>
            <a:pPr lvl="2"/>
            <a:r>
              <a:rPr lang="en-US" dirty="0"/>
              <a:t>[20] Cle ́</a:t>
            </a:r>
            <a:r>
              <a:rPr lang="en-US" dirty="0" err="1"/>
              <a:t>ment</a:t>
            </a:r>
            <a:r>
              <a:rPr lang="en-US" dirty="0"/>
              <a:t> Godard, </a:t>
            </a:r>
            <a:r>
              <a:rPr lang="en-US" dirty="0" err="1"/>
              <a:t>Oisin</a:t>
            </a:r>
            <a:r>
              <a:rPr lang="en-US" dirty="0"/>
              <a:t> Mac </a:t>
            </a:r>
            <a:r>
              <a:rPr lang="en-US" dirty="0" err="1"/>
              <a:t>Aodha</a:t>
            </a:r>
            <a:r>
              <a:rPr lang="en-US" dirty="0"/>
              <a:t>, and Gabriel J. Bros- tow. Unsupervised monocular depth estimation with left- right consistency. In CVPR, 2017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KeypointNet</a:t>
            </a:r>
            <a:endParaRPr lang="en-US" dirty="0" smtClean="0"/>
          </a:p>
          <a:p>
            <a:pPr lvl="1"/>
            <a:r>
              <a:rPr lang="en-US" dirty="0" smtClean="0"/>
              <a:t>RGB Image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k </a:t>
            </a:r>
            <a:r>
              <a:rPr lang="en-US" b="1" dirty="0">
                <a:sym typeface="Wingdings"/>
              </a:rPr>
              <a:t>=</a:t>
            </a:r>
            <a:r>
              <a:rPr lang="en-US" b="1" dirty="0" smtClean="0">
                <a:sym typeface="Wingdings"/>
              </a:rPr>
              <a:t> {p, f, s} = </a:t>
            </a:r>
            <a:r>
              <a:rPr lang="en-US" dirty="0" smtClean="0">
                <a:sym typeface="Wingdings"/>
              </a:rPr>
              <a:t>{locations</a:t>
            </a:r>
            <a:r>
              <a:rPr lang="en-US" dirty="0">
                <a:sym typeface="Wingdings"/>
              </a:rPr>
              <a:t>: </a:t>
            </a:r>
            <a:r>
              <a:rPr lang="en-US" dirty="0" smtClean="0">
                <a:sym typeface="Wingdings"/>
              </a:rPr>
              <a:t>Nx2, descriptors</a:t>
            </a:r>
            <a:r>
              <a:rPr lang="en-US" dirty="0">
                <a:sym typeface="Wingdings"/>
              </a:rPr>
              <a:t>: </a:t>
            </a:r>
            <a:r>
              <a:rPr lang="en-US" dirty="0" smtClean="0">
                <a:sym typeface="Wingdings"/>
              </a:rPr>
              <a:t>Nx256, scores}</a:t>
            </a:r>
          </a:p>
          <a:p>
            <a:pPr lvl="2"/>
            <a:r>
              <a:rPr lang="en-US" dirty="0"/>
              <a:t>[4] Anonymous. Neural outlier rejection for self-supervised </a:t>
            </a:r>
            <a:r>
              <a:rPr lang="en-US" dirty="0" err="1" smtClean="0"/>
              <a:t>keypoint</a:t>
            </a:r>
            <a:r>
              <a:rPr lang="en-US" dirty="0" smtClean="0"/>
              <a:t> </a:t>
            </a:r>
            <a:r>
              <a:rPr lang="en-US" dirty="0"/>
              <a:t>learning. In Submitted to International Conference on Learning Representations, 2020. under review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Same author. (Guess accepted in ICLR 2020.)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Neural Outlier Rejection for Self-Supervised Keypoint Learning</a:t>
            </a:r>
            <a:endParaRPr lang="en-US" dirty="0"/>
          </a:p>
          <a:p>
            <a:r>
              <a:rPr lang="en-US" dirty="0"/>
              <a:t>J Tang, H Kim, V </a:t>
            </a:r>
            <a:r>
              <a:rPr lang="en-US" dirty="0" err="1"/>
              <a:t>Guizilini</a:t>
            </a:r>
            <a:r>
              <a:rPr lang="en-US" dirty="0"/>
              <a:t>, S Pillai, R </a:t>
            </a:r>
            <a:r>
              <a:rPr lang="en-US" dirty="0" err="1"/>
              <a:t>Ambrus</a:t>
            </a:r>
            <a:r>
              <a:rPr lang="en-US" dirty="0"/>
              <a:t> - </a:t>
            </a:r>
            <a:r>
              <a:rPr lang="en-US" dirty="0" err="1"/>
              <a:t>arXiv</a:t>
            </a:r>
            <a:r>
              <a:rPr lang="en-US"/>
              <a:t> preprint arXiv:1912.10615, </a:t>
            </a:r>
            <a:r>
              <a:rPr lang="en-US" smtClean="0"/>
              <a:t>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78" y="1056993"/>
            <a:ext cx="6576043" cy="35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12" y="1131590"/>
            <a:ext cx="3786956" cy="1925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81" y="1293589"/>
            <a:ext cx="2268088" cy="3373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05" y="1293589"/>
            <a:ext cx="2254455" cy="37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Photometric loss</a:t>
            </a:r>
          </a:p>
          <a:p>
            <a:pPr lvl="1"/>
            <a:r>
              <a:rPr lang="en-US" dirty="0" smtClean="0"/>
              <a:t>Dense</a:t>
            </a:r>
          </a:p>
          <a:p>
            <a:pPr lvl="1"/>
            <a:r>
              <a:rPr lang="en-US" dirty="0" smtClean="0"/>
              <a:t>Image synthesis</a:t>
            </a:r>
          </a:p>
          <a:p>
            <a:r>
              <a:rPr lang="en-US" dirty="0" smtClean="0"/>
              <a:t>Geometric loss</a:t>
            </a:r>
          </a:p>
          <a:p>
            <a:pPr lvl="1"/>
            <a:r>
              <a:rPr lang="en-US" dirty="0" smtClean="0"/>
              <a:t>Sparse</a:t>
            </a:r>
          </a:p>
          <a:p>
            <a:pPr lvl="1"/>
            <a:r>
              <a:rPr lang="en-US" dirty="0" smtClean="0"/>
              <a:t>Re-projection in the monocular two-view setting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of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Homography</a:t>
            </a:r>
            <a:r>
              <a:rPr lang="en-US" dirty="0"/>
              <a:t> adaptation vs. multi-view </a:t>
            </a:r>
            <a:r>
              <a:rPr lang="en-US" dirty="0" smtClean="0"/>
              <a:t>adaptation (use both)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546"/>
            <a:ext cx="9144000" cy="30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 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Differentiable pose estimation from 2D-3D correspondences</a:t>
            </a:r>
          </a:p>
          <a:p>
            <a:pPr lvl="1"/>
            <a:r>
              <a:rPr lang="en-US" dirty="0" smtClean="0"/>
              <a:t>3D residuals</a:t>
            </a:r>
          </a:p>
          <a:p>
            <a:pPr lvl="1"/>
            <a:r>
              <a:rPr lang="en-US" dirty="0" smtClean="0"/>
              <a:t>SVD for closed-form solution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need to be differentiable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32" y="2355726"/>
            <a:ext cx="343513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 </a:t>
            </a:r>
            <a:r>
              <a:rPr lang="en-US" dirty="0" smtClean="0"/>
              <a:t>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Keypoint</a:t>
            </a:r>
            <a:r>
              <a:rPr lang="en-US" dirty="0" smtClean="0"/>
              <a:t> loss</a:t>
            </a:r>
          </a:p>
          <a:p>
            <a:pPr lvl="1"/>
            <a:r>
              <a:rPr lang="en-US" dirty="0" smtClean="0"/>
              <a:t>Descriptor matched </a:t>
            </a:r>
            <a:r>
              <a:rPr lang="en-US" dirty="0" err="1" smtClean="0"/>
              <a:t>keypoints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 3D adapted </a:t>
            </a:r>
            <a:r>
              <a:rPr lang="en-US" dirty="0" err="1" smtClean="0">
                <a:sym typeface="Wingdings"/>
              </a:rPr>
              <a:t>keypoints</a:t>
            </a:r>
            <a:r>
              <a:rPr lang="en-US" dirty="0" smtClean="0">
                <a:sym typeface="Wingdings"/>
              </a:rPr>
              <a:t> (localization loss)</a:t>
            </a: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Descriptor loss</a:t>
            </a:r>
          </a:p>
          <a:p>
            <a:pPr lvl="1"/>
            <a:r>
              <a:rPr lang="en-US" dirty="0" smtClean="0">
                <a:sym typeface="Wingdings"/>
              </a:rPr>
              <a:t>Triplet loss, hard sample mining</a:t>
            </a:r>
          </a:p>
          <a:p>
            <a:r>
              <a:rPr lang="en-US" dirty="0" smtClean="0">
                <a:sym typeface="Wingdings"/>
              </a:rPr>
              <a:t>Score loss</a:t>
            </a:r>
          </a:p>
          <a:p>
            <a:pPr lvl="1"/>
            <a:r>
              <a:rPr lang="en-US" dirty="0" smtClean="0">
                <a:sym typeface="Wingdings"/>
              </a:rPr>
              <a:t>Same scores across frames</a:t>
            </a:r>
          </a:p>
          <a:p>
            <a:pPr lvl="1"/>
            <a:r>
              <a:rPr lang="en-US" dirty="0" smtClean="0">
                <a:sym typeface="Wingdings"/>
              </a:rPr>
              <a:t>High scores on good </a:t>
            </a:r>
            <a:r>
              <a:rPr lang="en-US" dirty="0" err="1" smtClean="0">
                <a:sym typeface="Wingdings"/>
              </a:rPr>
              <a:t>keypoints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2D Re-projection error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1779662"/>
            <a:ext cx="4030960" cy="610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564925"/>
            <a:ext cx="4488160" cy="662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8751"/>
          <a:stretch/>
        </p:blipFill>
        <p:spPr>
          <a:xfrm>
            <a:off x="4673129" y="3402687"/>
            <a:ext cx="4040882" cy="6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and problem </a:t>
            </a:r>
            <a:r>
              <a:rPr lang="en-US" dirty="0"/>
              <a:t>description</a:t>
            </a:r>
            <a:endParaRPr lang="en-US" dirty="0" smtClean="0"/>
          </a:p>
          <a:p>
            <a:r>
              <a:rPr lang="en-US" dirty="0" smtClean="0"/>
              <a:t>Brief summary of recent works</a:t>
            </a:r>
          </a:p>
          <a:p>
            <a:r>
              <a:rPr lang="en-US" dirty="0" smtClean="0"/>
              <a:t>Self-Supervised 3D </a:t>
            </a:r>
            <a:r>
              <a:rPr lang="en-US" dirty="0" err="1" smtClean="0"/>
              <a:t>Keypoint</a:t>
            </a:r>
            <a:r>
              <a:rPr lang="en-US" dirty="0" smtClean="0"/>
              <a:t> Learning for Ego-motion Estimation</a:t>
            </a:r>
          </a:p>
          <a:p>
            <a:r>
              <a:rPr lang="en-US" dirty="0"/>
              <a:t>Optional: Visual </a:t>
            </a:r>
            <a:r>
              <a:rPr lang="en-US" dirty="0" err="1"/>
              <a:t>Odometry</a:t>
            </a:r>
            <a:r>
              <a:rPr lang="en-US" dirty="0"/>
              <a:t> Revisited: What Should Be Learnt?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 </a:t>
            </a:r>
            <a:r>
              <a:rPr lang="en-US" dirty="0" smtClean="0"/>
              <a:t>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Photometric loss</a:t>
            </a:r>
          </a:p>
          <a:p>
            <a:pPr lvl="1"/>
            <a:r>
              <a:rPr lang="en-US" dirty="0" smtClean="0">
                <a:sym typeface="Wingdings"/>
              </a:rPr>
              <a:t>Loss on SSIM</a:t>
            </a:r>
          </a:p>
          <a:p>
            <a:r>
              <a:rPr lang="en-US" dirty="0" smtClean="0">
                <a:sym typeface="Wingdings"/>
              </a:rPr>
              <a:t>Depth smoothness loss</a:t>
            </a:r>
          </a:p>
          <a:p>
            <a:pPr lvl="1"/>
            <a:r>
              <a:rPr lang="en-US" dirty="0" smtClean="0">
                <a:sym typeface="Wingdings"/>
              </a:rPr>
              <a:t>Edge-aware term</a:t>
            </a:r>
          </a:p>
          <a:p>
            <a:r>
              <a:rPr lang="en-US" dirty="0" smtClean="0">
                <a:sym typeface="Wingdings"/>
              </a:rPr>
              <a:t>Depth Consistency</a:t>
            </a:r>
          </a:p>
          <a:p>
            <a:pPr lvl="1"/>
            <a:r>
              <a:rPr lang="en-US" dirty="0" smtClean="0">
                <a:sym typeface="Wingdings"/>
              </a:rPr>
              <a:t>Discourage scale-drift between dense depth predictions in adjacent frames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Overall loss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55" y="2993673"/>
            <a:ext cx="3909194" cy="71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952" y="3915875"/>
            <a:ext cx="4114800" cy="5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and descriptor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the best among those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54" y="1543708"/>
            <a:ext cx="4952380" cy="3041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82" y="1335275"/>
            <a:ext cx="2826554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Frame-to-frame (F2F)</a:t>
            </a:r>
          </a:p>
          <a:p>
            <a:r>
              <a:rPr lang="en-US" dirty="0" smtClean="0"/>
              <a:t>Deep </a:t>
            </a:r>
            <a:r>
              <a:rPr lang="en-US" dirty="0"/>
              <a:t>Semi-Direct Sparse </a:t>
            </a:r>
            <a:r>
              <a:rPr lang="en-US" dirty="0" err="1"/>
              <a:t>Odometry</a:t>
            </a:r>
            <a:r>
              <a:rPr lang="en-US" dirty="0"/>
              <a:t> </a:t>
            </a:r>
            <a:r>
              <a:rPr lang="en-US" dirty="0" smtClean="0"/>
              <a:t> (DS-DSO)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704"/>
            <a:ext cx="9144000" cy="26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 err="1" smtClean="0"/>
              <a:t>Odometry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4"/>
            <a:ext cx="2834926" cy="3534643"/>
          </a:xfrm>
        </p:spPr>
        <p:txBody>
          <a:bodyPr/>
          <a:lstStyle/>
          <a:p>
            <a:r>
              <a:rPr lang="en-US" dirty="0" smtClean="0"/>
              <a:t>F2F worse than      DF-VO[56]</a:t>
            </a:r>
          </a:p>
          <a:p>
            <a:r>
              <a:rPr lang="en-US" dirty="0" smtClean="0"/>
              <a:t>DS-DSO works on par with stereo methods</a:t>
            </a:r>
          </a:p>
          <a:p>
            <a:r>
              <a:rPr lang="en-US" dirty="0" smtClean="0"/>
              <a:t>Boosted by DSO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26" y="0"/>
            <a:ext cx="58625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 err="1" smtClean="0"/>
              <a:t>odometry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Fair? Why choose monodepth2?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0"/>
            <a:ext cx="3953642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75" y="1512170"/>
            <a:ext cx="351968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DSO improves a lot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313" y="1059584"/>
            <a:ext cx="4177305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work to train detector and descriptor with multi-view adaptation</a:t>
            </a:r>
          </a:p>
          <a:p>
            <a:r>
              <a:rPr lang="en-US" dirty="0" smtClean="0"/>
              <a:t>Experiments look somehow good</a:t>
            </a:r>
          </a:p>
          <a:p>
            <a:r>
              <a:rPr lang="en-US" dirty="0" smtClean="0"/>
              <a:t>Only cover half of the visual </a:t>
            </a:r>
            <a:r>
              <a:rPr lang="en-US" dirty="0" err="1" smtClean="0"/>
              <a:t>odometry</a:t>
            </a:r>
            <a:r>
              <a:rPr lang="en-US" dirty="0" smtClean="0"/>
              <a:t> pipeline</a:t>
            </a:r>
          </a:p>
          <a:p>
            <a:r>
              <a:rPr lang="en-US" dirty="0" smtClean="0"/>
              <a:t>DS-DSO is not </a:t>
            </a:r>
            <a:r>
              <a:rPr lang="en-US" smtClean="0"/>
              <a:t>end-to-end optimized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7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and problem </a:t>
            </a:r>
            <a:r>
              <a:rPr lang="en-US" dirty="0"/>
              <a:t>description</a:t>
            </a:r>
            <a:endParaRPr lang="en-US" dirty="0" smtClean="0"/>
          </a:p>
          <a:p>
            <a:r>
              <a:rPr lang="en-US" dirty="0" smtClean="0"/>
              <a:t>Brief summary of recent works</a:t>
            </a:r>
          </a:p>
          <a:p>
            <a:r>
              <a:rPr lang="en-US" dirty="0" smtClean="0"/>
              <a:t>Self-Supervised 3D </a:t>
            </a:r>
            <a:r>
              <a:rPr lang="en-US" dirty="0" err="1" smtClean="0"/>
              <a:t>Keypoint</a:t>
            </a:r>
            <a:r>
              <a:rPr lang="en-US" dirty="0" smtClean="0"/>
              <a:t> Learning for Ego-motion Estimation</a:t>
            </a:r>
          </a:p>
          <a:p>
            <a:r>
              <a:rPr lang="en-US" dirty="0"/>
              <a:t>Optional: Visual </a:t>
            </a:r>
            <a:r>
              <a:rPr lang="en-US" dirty="0" err="1"/>
              <a:t>Odometry</a:t>
            </a:r>
            <a:r>
              <a:rPr lang="en-US" dirty="0"/>
              <a:t> Revisited: What Should Be Learnt?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1200" b="1"/>
              <a:t>Ian Reid</a:t>
            </a:r>
            <a:r>
              <a:rPr lang="en-US" sz="1200"/>
              <a:t> is the Head of the School of Computer Science at the University of Adelaide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smtClean="0"/>
              <a:t>[2] </a:t>
            </a:r>
            <a:r>
              <a:rPr lang="en-US" smtClean="0">
                <a:hlinkClick r:id="rId3"/>
              </a:rPr>
              <a:t>Visual Odometry Revisited: What Should Be Learnt?</a:t>
            </a:r>
            <a:endParaRPr lang="en-US" smtClean="0"/>
          </a:p>
          <a:p>
            <a:r>
              <a:rPr lang="en-US" smtClean="0"/>
              <a:t>H Zhan, CS Weerasekera, J Bian, I Reid - arXiv preprint arXiv:1909.09803,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F31DC1F-5561-484E-AB46-68C682854F6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5232"/>
            <a:ext cx="9144000" cy="16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and problem </a:t>
            </a:r>
            <a:r>
              <a:rPr lang="en-US" dirty="0"/>
              <a:t>description</a:t>
            </a:r>
            <a:endParaRPr lang="en-US" dirty="0" smtClean="0"/>
          </a:p>
          <a:p>
            <a:r>
              <a:rPr lang="en-US" dirty="0" smtClean="0"/>
              <a:t>Brief summary of recent works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Self-Supervised 3D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Keypoint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Learning for Ego-motion Estimation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Optional: Visual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Odometry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Revisited: What Should Be Learnt?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4"/>
            <a:ext cx="4186808" cy="3534643"/>
          </a:xfrm>
        </p:spPr>
        <p:txBody>
          <a:bodyPr/>
          <a:lstStyle/>
          <a:p>
            <a:r>
              <a:rPr lang="en-US" dirty="0" smtClean="0"/>
              <a:t>Image</a:t>
            </a:r>
          </a:p>
          <a:p>
            <a:r>
              <a:rPr lang="en-US" dirty="0" smtClean="0"/>
              <a:t>Depth prediction</a:t>
            </a:r>
          </a:p>
          <a:p>
            <a:r>
              <a:rPr lang="en-US" dirty="0" smtClean="0"/>
              <a:t>Forward/ </a:t>
            </a:r>
            <a:r>
              <a:rPr lang="en-US" dirty="0"/>
              <a:t>backward</a:t>
            </a:r>
            <a:r>
              <a:rPr lang="en-US" dirty="0" smtClean="0"/>
              <a:t> optical flow</a:t>
            </a:r>
          </a:p>
          <a:p>
            <a:r>
              <a:rPr lang="en-US" dirty="0" smtClean="0"/>
              <a:t>Optical flow consistency</a:t>
            </a:r>
          </a:p>
          <a:p>
            <a:r>
              <a:rPr lang="en-US" dirty="0" smtClean="0"/>
              <a:t>Sparse correspondences from optical flow consistency</a:t>
            </a:r>
          </a:p>
          <a:p>
            <a:r>
              <a:rPr lang="en-US" dirty="0" smtClean="0"/>
              <a:t>3D-2D correspondences to estimate [R, t]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59584"/>
            <a:ext cx="3751578" cy="36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details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prediction</a:t>
            </a:r>
          </a:p>
          <a:p>
            <a:pPr lvl="1"/>
            <a:r>
              <a:rPr lang="en-US" dirty="0" smtClean="0"/>
              <a:t>Unsupervised photometric loss</a:t>
            </a:r>
          </a:p>
          <a:p>
            <a:pPr lvl="1"/>
            <a:r>
              <a:rPr lang="en-US" dirty="0" smtClean="0"/>
              <a:t>Training in stereo for scale consistency</a:t>
            </a:r>
          </a:p>
          <a:p>
            <a:r>
              <a:rPr lang="en-US" dirty="0" smtClean="0"/>
              <a:t>Optical flow</a:t>
            </a:r>
          </a:p>
          <a:p>
            <a:pPr lvl="1"/>
            <a:r>
              <a:rPr lang="en-US" dirty="0" err="1" smtClean="0"/>
              <a:t>LiteFlowNet</a:t>
            </a:r>
            <a:endParaRPr lang="en-US" dirty="0" smtClean="0"/>
          </a:p>
          <a:p>
            <a:pPr lvl="1"/>
            <a:r>
              <a:rPr lang="en-US" dirty="0" smtClean="0"/>
              <a:t>Pre-trained in synthetic data</a:t>
            </a:r>
          </a:p>
          <a:p>
            <a:pPr lvl="1"/>
            <a:r>
              <a:rPr lang="en-US"/>
              <a:t>Unsupervised photometric loss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[35] C. Godard, O. Mac </a:t>
            </a:r>
            <a:r>
              <a:rPr lang="en-US" dirty="0" err="1"/>
              <a:t>Aodha</a:t>
            </a:r>
            <a:r>
              <a:rPr lang="en-US" dirty="0"/>
              <a:t>, M. </a:t>
            </a:r>
            <a:r>
              <a:rPr lang="en-US" dirty="0" err="1"/>
              <a:t>Firman</a:t>
            </a:r>
            <a:r>
              <a:rPr lang="en-US" dirty="0"/>
              <a:t>, and G. J. </a:t>
            </a:r>
            <a:r>
              <a:rPr lang="en-US" dirty="0" err="1"/>
              <a:t>Brostow</a:t>
            </a:r>
            <a:r>
              <a:rPr lang="en-US" dirty="0"/>
              <a:t>, “Digging into self-supervised monocular depth prediction,” October 2019</a:t>
            </a:r>
            <a:r>
              <a:rPr lang="en-US" dirty="0" smtClean="0"/>
              <a:t>.</a:t>
            </a:r>
          </a:p>
          <a:p>
            <a:r>
              <a:rPr lang="en-US" dirty="0"/>
              <a:t>[48] T.-W. Hui, X. Tang, and C. C. Loy, “</a:t>
            </a:r>
            <a:r>
              <a:rPr lang="en-US" dirty="0" err="1"/>
              <a:t>Liteflownet</a:t>
            </a:r>
            <a:r>
              <a:rPr lang="en-US" dirty="0"/>
              <a:t>: A lightweight con-</a:t>
            </a:r>
            <a:r>
              <a:rPr lang="en-US" dirty="0" err="1"/>
              <a:t>volutional</a:t>
            </a:r>
            <a:r>
              <a:rPr lang="en-US" dirty="0"/>
              <a:t> neural network for optical flow estimation,” in Proceedings of IEEE Conference on Computer Vision and Pattern Recognition (CVPR), June 2018, pp. 8981–8989.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84" y="0"/>
            <a:ext cx="6092340" cy="50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1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sng" dirty="0" smtClean="0">
                <a:hlinkClick r:id="rId2"/>
              </a:rPr>
              <a:t>[1] Self-Supervised </a:t>
            </a:r>
            <a:r>
              <a:rPr lang="en-US" sz="1200" u="sng" dirty="0">
                <a:hlinkClick r:id="rId2"/>
              </a:rPr>
              <a:t>3D Keypoint Learning for Ego-motion Estimation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J Tang, R </a:t>
            </a:r>
            <a:r>
              <a:rPr lang="en-US" sz="1200" dirty="0" err="1"/>
              <a:t>Ambrus</a:t>
            </a:r>
            <a:r>
              <a:rPr lang="en-US" sz="1200" dirty="0"/>
              <a:t>, V </a:t>
            </a:r>
            <a:r>
              <a:rPr lang="en-US" sz="1200" dirty="0" err="1"/>
              <a:t>Guizilini</a:t>
            </a:r>
            <a:r>
              <a:rPr lang="en-US" sz="1200" dirty="0"/>
              <a:t>, S Pillai, H Kim, A </a:t>
            </a:r>
            <a:r>
              <a:rPr lang="en-US" sz="1200" dirty="0" err="1"/>
              <a:t>Gaidon</a:t>
            </a:r>
            <a:r>
              <a:rPr lang="en-US" sz="1200" dirty="0"/>
              <a:t> - </a:t>
            </a:r>
            <a:r>
              <a:rPr lang="en-US" sz="1200" dirty="0" err="1"/>
              <a:t>arXiv</a:t>
            </a:r>
            <a:r>
              <a:rPr lang="en-US" sz="1200" dirty="0"/>
              <a:t> preprint </a:t>
            </a:r>
            <a:r>
              <a:rPr lang="en-US" sz="1200" dirty="0" err="1"/>
              <a:t>arXiv</a:t>
            </a:r>
            <a:r>
              <a:rPr lang="en-US" sz="1200" dirty="0"/>
              <a:t> …, 2019</a:t>
            </a:r>
          </a:p>
          <a:p>
            <a:pPr marL="0" indent="0">
              <a:buNone/>
            </a:pPr>
            <a:r>
              <a:rPr lang="en-US" sz="1200" dirty="0" smtClean="0"/>
              <a:t>[2] </a:t>
            </a:r>
            <a:r>
              <a:rPr lang="en-US" sz="1200" dirty="0">
                <a:hlinkClick r:id="rId3"/>
              </a:rPr>
              <a:t>Visual Odometry Revisited: What Should Be Learnt?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H Zhan, CS </a:t>
            </a:r>
            <a:r>
              <a:rPr lang="en-US" sz="1200" dirty="0" err="1"/>
              <a:t>Weerasekera</a:t>
            </a:r>
            <a:r>
              <a:rPr lang="en-US" sz="1200" dirty="0"/>
              <a:t>, J </a:t>
            </a:r>
            <a:r>
              <a:rPr lang="en-US" sz="1200" dirty="0" err="1"/>
              <a:t>Bian</a:t>
            </a:r>
            <a:r>
              <a:rPr lang="en-US" sz="1200" dirty="0"/>
              <a:t>, I Reid - </a:t>
            </a:r>
            <a:r>
              <a:rPr lang="en-US" sz="1200" dirty="0" err="1"/>
              <a:t>arXiv</a:t>
            </a:r>
            <a:r>
              <a:rPr lang="en-US" sz="1200" dirty="0"/>
              <a:t> preprint arXiv:1909.09803, </a:t>
            </a:r>
            <a:r>
              <a:rPr lang="en-US" sz="1200" dirty="0" smtClean="0"/>
              <a:t>2019</a:t>
            </a:r>
          </a:p>
          <a:p>
            <a:pPr marL="0" indent="0">
              <a:buNone/>
            </a:pPr>
            <a:r>
              <a:rPr lang="en-US" sz="1200" dirty="0" smtClean="0">
                <a:hlinkClick r:id="rId4"/>
              </a:rPr>
              <a:t>[3] Beyond </a:t>
            </a:r>
            <a:r>
              <a:rPr lang="en-US" sz="1200" dirty="0">
                <a:hlinkClick r:id="rId4"/>
              </a:rPr>
              <a:t>tracking: Selecting memory and refining poses for deep visual </a:t>
            </a:r>
            <a:r>
              <a:rPr lang="en-US" sz="1200" dirty="0" smtClean="0">
                <a:hlinkClick r:id="rId4"/>
              </a:rPr>
              <a:t>odometry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 </a:t>
            </a:r>
            <a:r>
              <a:rPr lang="en-US" sz="1200" dirty="0" err="1"/>
              <a:t>Xue</a:t>
            </a:r>
            <a:r>
              <a:rPr lang="en-US" sz="1200" dirty="0"/>
              <a:t>, X Wang, S Li, Q Wang, J Wang, H </a:t>
            </a:r>
            <a:r>
              <a:rPr lang="en-US" sz="1200" dirty="0" err="1"/>
              <a:t>Zha</a:t>
            </a:r>
            <a:r>
              <a:rPr lang="en-US" sz="1200" dirty="0"/>
              <a:t> - … of the IEEE Conference on Computer …, </a:t>
            </a:r>
            <a:r>
              <a:rPr lang="en-US" sz="1200" dirty="0" smtClean="0"/>
              <a:t>2019</a:t>
            </a:r>
          </a:p>
          <a:p>
            <a:pPr marL="0" indent="0">
              <a:buNone/>
            </a:pPr>
            <a:r>
              <a:rPr lang="en-US" sz="1200" dirty="0" smtClean="0"/>
              <a:t>[4] </a:t>
            </a:r>
            <a:r>
              <a:rPr lang="en-US" sz="1200" dirty="0">
                <a:hlinkClick r:id="rId5"/>
              </a:rPr>
              <a:t>Deep virtual stereo odometry: Leveraging deep depth prediction for monocular direct sparse odometry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N Yang, R Wang, J </a:t>
            </a:r>
            <a:r>
              <a:rPr lang="en-US" sz="1200" dirty="0" err="1"/>
              <a:t>Stuckler</a:t>
            </a:r>
            <a:r>
              <a:rPr lang="en-US" sz="1200" dirty="0"/>
              <a:t>, D </a:t>
            </a:r>
            <a:r>
              <a:rPr lang="en-US" sz="1200" dirty="0" err="1"/>
              <a:t>Cremers</a:t>
            </a:r>
            <a:r>
              <a:rPr lang="en-US" sz="1200" dirty="0"/>
              <a:t> - … of the European Conference on Computer …, 2018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8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Neural Outlier Rejection for Self-Supervised Keypoint Learning</a:t>
            </a:r>
            <a:endParaRPr lang="en-US" dirty="0"/>
          </a:p>
          <a:p>
            <a:r>
              <a:rPr lang="en-US" dirty="0"/>
              <a:t>J Tang, H Kim, V </a:t>
            </a:r>
            <a:r>
              <a:rPr lang="en-US" dirty="0" err="1"/>
              <a:t>Guizilini</a:t>
            </a:r>
            <a:r>
              <a:rPr lang="en-US" dirty="0"/>
              <a:t>, S Pillai, R </a:t>
            </a:r>
            <a:r>
              <a:rPr lang="en-US" dirty="0" err="1"/>
              <a:t>Ambrus</a:t>
            </a:r>
            <a:r>
              <a:rPr lang="en-US" dirty="0"/>
              <a:t> - </a:t>
            </a:r>
            <a:r>
              <a:rPr lang="en-US" dirty="0" err="1"/>
              <a:t>arXiv</a:t>
            </a:r>
            <a:r>
              <a:rPr lang="en-US" dirty="0"/>
              <a:t> preprint arXiv:1912.10615,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5496"/>
            <a:ext cx="6779696" cy="3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1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Neural Outlier Rejection for Self-Supervised Keypoint Learning</a:t>
            </a:r>
            <a:endParaRPr lang="en-US" dirty="0"/>
          </a:p>
          <a:p>
            <a:r>
              <a:rPr lang="en-US" dirty="0"/>
              <a:t>J Tang, H Kim, V </a:t>
            </a:r>
            <a:r>
              <a:rPr lang="en-US" dirty="0" err="1"/>
              <a:t>Guizilini</a:t>
            </a:r>
            <a:r>
              <a:rPr lang="en-US" dirty="0"/>
              <a:t>, S Pillai, R </a:t>
            </a:r>
            <a:r>
              <a:rPr lang="en-US" dirty="0" err="1"/>
              <a:t>Ambrus</a:t>
            </a:r>
            <a:r>
              <a:rPr lang="en-US" dirty="0"/>
              <a:t> - </a:t>
            </a:r>
            <a:r>
              <a:rPr lang="en-US" dirty="0" err="1"/>
              <a:t>arXiv</a:t>
            </a:r>
            <a:r>
              <a:rPr lang="en-US" dirty="0"/>
              <a:t> preprint arXiv:1912.10615,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78" y="1056993"/>
            <a:ext cx="6576043" cy="35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6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Keypoint</a:t>
            </a:r>
            <a:r>
              <a:rPr lang="en-US" dirty="0" smtClean="0"/>
              <a:t>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73" y="1039086"/>
            <a:ext cx="6923253" cy="3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</a:t>
            </a:r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33" dirty="0" smtClean="0"/>
              <a:t>Why visual </a:t>
            </a:r>
            <a:r>
              <a:rPr lang="en-US" sz="2133" dirty="0" err="1" smtClean="0"/>
              <a:t>odometry</a:t>
            </a:r>
            <a:r>
              <a:rPr lang="en-US" sz="2133" dirty="0" smtClean="0"/>
              <a:t>?</a:t>
            </a:r>
          </a:p>
          <a:p>
            <a:pPr lvl="1"/>
            <a:r>
              <a:rPr lang="en-US" sz="1933" dirty="0" smtClean="0"/>
              <a:t>Localization</a:t>
            </a:r>
          </a:p>
          <a:p>
            <a:pPr lvl="1"/>
            <a:r>
              <a:rPr lang="en-US" sz="1933" dirty="0" smtClean="0"/>
              <a:t>Mapping</a:t>
            </a:r>
          </a:p>
          <a:p>
            <a:r>
              <a:rPr lang="en-US" sz="2133" dirty="0" smtClean="0"/>
              <a:t>Classic methods</a:t>
            </a:r>
          </a:p>
          <a:p>
            <a:pPr lvl="1"/>
            <a:r>
              <a:rPr lang="en-US" sz="1933" dirty="0" smtClean="0"/>
              <a:t>ORB-SLAM: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www.youtube.com/watch?v=IuBGKxgaxS0</a:t>
            </a:r>
            <a:endParaRPr lang="en-US" sz="2133" dirty="0"/>
          </a:p>
          <a:p>
            <a:r>
              <a:rPr lang="en-US" sz="2133" dirty="0" smtClean="0"/>
              <a:t>Why deep learning?</a:t>
            </a:r>
          </a:p>
          <a:p>
            <a:pPr lvl="1"/>
            <a:r>
              <a:rPr lang="en-US" sz="1933" dirty="0" smtClean="0"/>
              <a:t>Challenging scenes: </a:t>
            </a:r>
            <a:r>
              <a:rPr lang="en-US" sz="1933" dirty="0" err="1" smtClean="0"/>
              <a:t>textureless</a:t>
            </a:r>
            <a:r>
              <a:rPr lang="en-US" sz="1933" dirty="0" smtClean="0"/>
              <a:t>, lighting, indoor, outdoor</a:t>
            </a:r>
          </a:p>
          <a:p>
            <a:pPr lvl="1"/>
            <a:r>
              <a:rPr lang="en-US" sz="1933" dirty="0" smtClean="0"/>
              <a:t>Hand-crafted </a:t>
            </a:r>
            <a:r>
              <a:rPr lang="en-US" sz="1933" dirty="0" smtClean="0">
                <a:sym typeface="Wingdings"/>
              </a:rPr>
              <a:t> </a:t>
            </a:r>
            <a:r>
              <a:rPr lang="en-US" sz="1933" dirty="0" smtClean="0"/>
              <a:t>Optimize the system end-to-end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84"/>
            <a:ext cx="9144000" cy="46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7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 summary of recent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deep learning visual </a:t>
            </a:r>
            <a:r>
              <a:rPr lang="en-US" dirty="0" err="1" smtClean="0"/>
              <a:t>odometry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Beyond tracking: LSTM, relative pose, absolute pose</a:t>
            </a:r>
          </a:p>
          <a:p>
            <a:pPr lvl="2"/>
            <a:r>
              <a:rPr lang="en-US" dirty="0" smtClean="0">
                <a:hlinkClick r:id="rId2"/>
              </a:rPr>
              <a:t>Beyond tracking: Selecting memory and refining poses for deep visual odometry</a:t>
            </a:r>
            <a:endParaRPr lang="en-US" dirty="0" smtClean="0"/>
          </a:p>
          <a:p>
            <a:pPr lvl="2"/>
            <a:r>
              <a:rPr lang="en-US" dirty="0" smtClean="0"/>
              <a:t>F </a:t>
            </a:r>
            <a:r>
              <a:rPr lang="en-US" dirty="0" err="1" smtClean="0"/>
              <a:t>Xue</a:t>
            </a:r>
            <a:r>
              <a:rPr lang="en-US" dirty="0" smtClean="0"/>
              <a:t>, X Wang, S Li, Q Wang, J Wang, H </a:t>
            </a:r>
            <a:r>
              <a:rPr lang="en-US" dirty="0" err="1" smtClean="0"/>
              <a:t>Zha</a:t>
            </a:r>
            <a:r>
              <a:rPr lang="en-US" dirty="0" smtClean="0"/>
              <a:t> - … of the IEEE Conference on Computer …, 2019</a:t>
            </a:r>
          </a:p>
          <a:p>
            <a:pPr lvl="1"/>
            <a:r>
              <a:rPr lang="en-US" dirty="0" smtClean="0"/>
              <a:t>DSVO: predict left frame from right frame</a:t>
            </a:r>
            <a:endParaRPr lang="en-US" dirty="0">
              <a:hlinkClick r:id="rId3"/>
            </a:endParaRPr>
          </a:p>
          <a:p>
            <a:pPr lvl="2"/>
            <a:r>
              <a:rPr lang="en-US" dirty="0" smtClean="0">
                <a:hlinkClick r:id="rId3"/>
              </a:rPr>
              <a:t>Deep virtual stereo odometry: Leveraging deep depth prediction for monocular direct sparse odometry</a:t>
            </a:r>
            <a:endParaRPr lang="en-US" dirty="0" smtClean="0"/>
          </a:p>
          <a:p>
            <a:pPr lvl="2"/>
            <a:r>
              <a:rPr lang="en-US" dirty="0" smtClean="0"/>
              <a:t>N Yang, R Wang, J </a:t>
            </a:r>
            <a:r>
              <a:rPr lang="en-US" dirty="0" err="1" smtClean="0"/>
              <a:t>Stuckler</a:t>
            </a:r>
            <a:r>
              <a:rPr lang="en-US" dirty="0" smtClean="0"/>
              <a:t>, D </a:t>
            </a:r>
            <a:r>
              <a:rPr lang="en-US" dirty="0" err="1" smtClean="0"/>
              <a:t>Cremers</a:t>
            </a:r>
            <a:r>
              <a:rPr lang="en-US" dirty="0" smtClean="0"/>
              <a:t> - … of the European Conference on Computer …, 2018</a:t>
            </a:r>
          </a:p>
          <a:p>
            <a:r>
              <a:rPr lang="en-US" dirty="0" smtClean="0"/>
              <a:t>Not pure deep learning visual </a:t>
            </a:r>
            <a:r>
              <a:rPr lang="en-US" dirty="0" err="1" smtClean="0"/>
              <a:t>odometry</a:t>
            </a:r>
            <a:endParaRPr lang="en-US" dirty="0" smtClean="0"/>
          </a:p>
          <a:p>
            <a:pPr lvl="2"/>
            <a:r>
              <a:rPr lang="en-US" u="sng" dirty="0">
                <a:hlinkClick r:id="rId4"/>
              </a:rPr>
              <a:t>Self-Supervised 3D Keypoint Learning for Ego-motion </a:t>
            </a:r>
            <a:r>
              <a:rPr lang="en-US" u="sng" dirty="0" smtClean="0">
                <a:hlinkClick r:id="rId4"/>
              </a:rPr>
              <a:t>Estimation</a:t>
            </a:r>
            <a:endParaRPr lang="en-US" u="sng" dirty="0" smtClean="0"/>
          </a:p>
          <a:p>
            <a:pPr lvl="2"/>
            <a:r>
              <a:rPr lang="en-US" u="sng" dirty="0">
                <a:hlinkClick r:id="rId5"/>
              </a:rPr>
              <a:t>Visual Odometry Revisited: What Should Be Learnt</a:t>
            </a:r>
            <a:r>
              <a:rPr lang="en-US" u="sng" dirty="0" smtClean="0">
                <a:hlinkClick r:id="rId5"/>
              </a:rPr>
              <a:t>?</a:t>
            </a:r>
            <a:endParaRPr lang="en-US" u="sng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and problem </a:t>
            </a:r>
            <a:r>
              <a:rPr lang="en-US" dirty="0"/>
              <a:t>description</a:t>
            </a:r>
            <a:endParaRPr lang="en-US" dirty="0" smtClean="0"/>
          </a:p>
          <a:p>
            <a:r>
              <a:rPr lang="en-US" dirty="0" smtClean="0"/>
              <a:t>Brief summary of recent works</a:t>
            </a:r>
          </a:p>
          <a:p>
            <a:r>
              <a:rPr lang="en-US" dirty="0" smtClean="0"/>
              <a:t>Self-Supervised 3D </a:t>
            </a:r>
            <a:r>
              <a:rPr lang="en-US" dirty="0" err="1" smtClean="0"/>
              <a:t>Keypoint</a:t>
            </a:r>
            <a:r>
              <a:rPr lang="en-US" dirty="0" smtClean="0"/>
              <a:t> Learning for Ego-motion Estimation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Optional: Visual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Odometry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Revisited: What Should Be Learnt?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Self-Supervised 3D Keypoint Learning for Ego-motion Estimation</a:t>
            </a:r>
            <a:endParaRPr lang="en-US" dirty="0"/>
          </a:p>
          <a:p>
            <a:r>
              <a:rPr lang="en-US" dirty="0"/>
              <a:t>J Tang, R </a:t>
            </a:r>
            <a:r>
              <a:rPr lang="en-US" dirty="0" err="1"/>
              <a:t>Ambrus</a:t>
            </a:r>
            <a:r>
              <a:rPr lang="en-US" dirty="0"/>
              <a:t>, V </a:t>
            </a:r>
            <a:r>
              <a:rPr lang="en-US" dirty="0" err="1"/>
              <a:t>Guizilini</a:t>
            </a:r>
            <a:r>
              <a:rPr lang="en-US" dirty="0"/>
              <a:t>, S Pillai, H Kim, A </a:t>
            </a:r>
            <a:r>
              <a:rPr lang="en-US" dirty="0" err="1"/>
              <a:t>Gaidon</a:t>
            </a:r>
            <a:r>
              <a:rPr lang="en-US" dirty="0"/>
              <a:t> - </a:t>
            </a:r>
            <a:r>
              <a:rPr lang="en-US" dirty="0" err="1"/>
              <a:t>arXiv</a:t>
            </a:r>
            <a:r>
              <a:rPr lang="en-US" dirty="0"/>
              <a:t> preprint </a:t>
            </a:r>
            <a:r>
              <a:rPr lang="en-US" dirty="0" err="1"/>
              <a:t>arXiv</a:t>
            </a:r>
            <a:r>
              <a:rPr lang="en-US" dirty="0"/>
              <a:t> …,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" y="1103374"/>
            <a:ext cx="9144000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 smtClean="0"/>
              <a:t>Self-supervised training with multi-view adaptation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546"/>
            <a:ext cx="9144000" cy="30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</a:t>
            </a:r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4"/>
            <a:ext cx="5813770" cy="3534643"/>
          </a:xfrm>
        </p:spPr>
        <p:txBody>
          <a:bodyPr/>
          <a:lstStyle/>
          <a:p>
            <a:r>
              <a:rPr lang="en-US" sz="1800" dirty="0" err="1" smtClean="0"/>
              <a:t>Keypoint</a:t>
            </a:r>
            <a:r>
              <a:rPr lang="en-US" sz="1800" dirty="0" smtClean="0"/>
              <a:t> matching is essential for </a:t>
            </a:r>
            <a:r>
              <a:rPr lang="en-US" sz="1800" dirty="0" err="1" smtClean="0"/>
              <a:t>Sfm</a:t>
            </a:r>
            <a:r>
              <a:rPr lang="en-US" sz="1800" dirty="0" smtClean="0"/>
              <a:t>, visual </a:t>
            </a:r>
            <a:r>
              <a:rPr lang="en-US" sz="1800" dirty="0" err="1" smtClean="0"/>
              <a:t>odometry</a:t>
            </a:r>
            <a:r>
              <a:rPr lang="en-US" sz="1800" dirty="0" smtClean="0"/>
              <a:t> (VO), SLAM</a:t>
            </a:r>
          </a:p>
          <a:p>
            <a:r>
              <a:rPr lang="en-US" sz="1800" dirty="0" smtClean="0"/>
              <a:t>Hand-engineered (SIFT) feature detectors and descriptors are dominant algorithms</a:t>
            </a:r>
          </a:p>
          <a:p>
            <a:r>
              <a:rPr lang="en-US" sz="1800" dirty="0" smtClean="0"/>
              <a:t>Deep learning methods drew attention (</a:t>
            </a:r>
            <a:r>
              <a:rPr lang="en-US" sz="1800" dirty="0" err="1" smtClean="0"/>
              <a:t>Superpoint</a:t>
            </a:r>
            <a:r>
              <a:rPr lang="en-US" sz="1800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70" y="997268"/>
            <a:ext cx="2605293" cy="36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9619</TotalTime>
  <Words>1060</Words>
  <Application>Microsoft Macintosh PowerPoint</Application>
  <PresentationFormat>On-screen Show (16:9)</PresentationFormat>
  <Paragraphs>226</Paragraphs>
  <Slides>40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Wingdings</vt:lpstr>
      <vt:lpstr>맑은 고딕</vt:lpstr>
      <vt:lpstr>Office Theme</vt:lpstr>
      <vt:lpstr>Custom Design</vt:lpstr>
      <vt:lpstr>Deep Visual Odometry</vt:lpstr>
      <vt:lpstr>Outlines</vt:lpstr>
      <vt:lpstr>Outlines</vt:lpstr>
      <vt:lpstr>Motivation and problem description</vt:lpstr>
      <vt:lpstr>Brief summary of recent works</vt:lpstr>
      <vt:lpstr>Outlines</vt:lpstr>
      <vt:lpstr>PowerPoint Presentation</vt:lpstr>
      <vt:lpstr>Highlights</vt:lpstr>
      <vt:lpstr>Motivation and problem description</vt:lpstr>
      <vt:lpstr>Motivation and problem description</vt:lpstr>
      <vt:lpstr>Prior works</vt:lpstr>
      <vt:lpstr>Overview: Pipeline</vt:lpstr>
      <vt:lpstr>Networks</vt:lpstr>
      <vt:lpstr>Network architecture</vt:lpstr>
      <vt:lpstr>Network architecture</vt:lpstr>
      <vt:lpstr>Loss function</vt:lpstr>
      <vt:lpstr>Key idea of loss function</vt:lpstr>
      <vt:lpstr>Loss function in detail</vt:lpstr>
      <vt:lpstr>Loss function in detail</vt:lpstr>
      <vt:lpstr>Loss function in detail</vt:lpstr>
      <vt:lpstr>Detector and descriptor evaluation</vt:lpstr>
      <vt:lpstr>Experiments</vt:lpstr>
      <vt:lpstr>Visual Odometry</vt:lpstr>
      <vt:lpstr>Visual odometry</vt:lpstr>
      <vt:lpstr>Ablation study</vt:lpstr>
      <vt:lpstr>Future work and discussion</vt:lpstr>
      <vt:lpstr>Outlines</vt:lpstr>
      <vt:lpstr>PowerPoint Presentation</vt:lpstr>
      <vt:lpstr>Motivation</vt:lpstr>
      <vt:lpstr>Method overview</vt:lpstr>
      <vt:lpstr>Method details and analysis</vt:lpstr>
      <vt:lpstr>Experiments</vt:lpstr>
      <vt:lpstr>Future work and discussion</vt:lpstr>
      <vt:lpstr>References</vt:lpstr>
      <vt:lpstr>Thank you</vt:lpstr>
      <vt:lpstr>Backup</vt:lpstr>
      <vt:lpstr>Pipeline</vt:lpstr>
      <vt:lpstr>Network architecture</vt:lpstr>
      <vt:lpstr>Keypoint regression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Microsoft Office User</cp:lastModifiedBy>
  <cp:revision>371</cp:revision>
  <cp:lastPrinted>2020-01-31T04:17:13Z</cp:lastPrinted>
  <dcterms:created xsi:type="dcterms:W3CDTF">2014-04-01T16:27:38Z</dcterms:created>
  <dcterms:modified xsi:type="dcterms:W3CDTF">2020-01-31T23:03:55Z</dcterms:modified>
</cp:coreProperties>
</file>